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8"/>
  </p:notesMasterIdLst>
  <p:handoutMasterIdLst>
    <p:handoutMasterId r:id="rId69"/>
  </p:handoutMasterIdLst>
  <p:sldIdLst>
    <p:sldId id="256" r:id="rId2"/>
    <p:sldId id="327" r:id="rId3"/>
    <p:sldId id="257" r:id="rId4"/>
    <p:sldId id="258" r:id="rId5"/>
    <p:sldId id="329" r:id="rId6"/>
    <p:sldId id="330" r:id="rId7"/>
    <p:sldId id="260" r:id="rId8"/>
    <p:sldId id="337" r:id="rId9"/>
    <p:sldId id="262" r:id="rId10"/>
    <p:sldId id="263" r:id="rId11"/>
    <p:sldId id="344" r:id="rId12"/>
    <p:sldId id="400" r:id="rId13"/>
    <p:sldId id="265" r:id="rId14"/>
    <p:sldId id="274" r:id="rId15"/>
    <p:sldId id="278" r:id="rId16"/>
    <p:sldId id="348" r:id="rId17"/>
    <p:sldId id="349" r:id="rId18"/>
    <p:sldId id="279" r:id="rId19"/>
    <p:sldId id="280" r:id="rId20"/>
    <p:sldId id="281" r:id="rId21"/>
    <p:sldId id="402" r:id="rId22"/>
    <p:sldId id="282" r:id="rId23"/>
    <p:sldId id="352" r:id="rId24"/>
    <p:sldId id="285" r:id="rId25"/>
    <p:sldId id="433" r:id="rId26"/>
    <p:sldId id="405" r:id="rId27"/>
    <p:sldId id="406" r:id="rId28"/>
    <p:sldId id="407" r:id="rId29"/>
    <p:sldId id="408" r:id="rId30"/>
    <p:sldId id="409" r:id="rId31"/>
    <p:sldId id="410" r:id="rId32"/>
    <p:sldId id="411" r:id="rId33"/>
    <p:sldId id="412" r:id="rId34"/>
    <p:sldId id="414" r:id="rId35"/>
    <p:sldId id="415" r:id="rId36"/>
    <p:sldId id="416" r:id="rId37"/>
    <p:sldId id="286" r:id="rId38"/>
    <p:sldId id="287" r:id="rId39"/>
    <p:sldId id="289" r:id="rId40"/>
    <p:sldId id="291" r:id="rId41"/>
    <p:sldId id="431" r:id="rId42"/>
    <p:sldId id="441" r:id="rId43"/>
    <p:sldId id="442" r:id="rId44"/>
    <p:sldId id="292" r:id="rId45"/>
    <p:sldId id="370" r:id="rId46"/>
    <p:sldId id="293" r:id="rId47"/>
    <p:sldId id="371" r:id="rId48"/>
    <p:sldId id="294" r:id="rId49"/>
    <p:sldId id="297" r:id="rId50"/>
    <p:sldId id="420" r:id="rId51"/>
    <p:sldId id="301" r:id="rId52"/>
    <p:sldId id="380" r:id="rId53"/>
    <p:sldId id="381" r:id="rId54"/>
    <p:sldId id="382" r:id="rId55"/>
    <p:sldId id="383" r:id="rId56"/>
    <p:sldId id="384" r:id="rId57"/>
    <p:sldId id="302" r:id="rId58"/>
    <p:sldId id="386" r:id="rId59"/>
    <p:sldId id="422" r:id="rId60"/>
    <p:sldId id="307" r:id="rId61"/>
    <p:sldId id="440" r:id="rId62"/>
    <p:sldId id="434" r:id="rId63"/>
    <p:sldId id="435" r:id="rId64"/>
    <p:sldId id="436" r:id="rId65"/>
    <p:sldId id="437" r:id="rId66"/>
    <p:sldId id="439"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9" autoAdjust="0"/>
    <p:restoredTop sz="92987"/>
  </p:normalViewPr>
  <p:slideViewPr>
    <p:cSldViewPr>
      <p:cViewPr varScale="1">
        <p:scale>
          <a:sx n="48" d="100"/>
          <a:sy n="48" d="100"/>
        </p:scale>
        <p:origin x="184" y="3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cs typeface="Arial" panose="020B0604020202020204" pitchFamily="34" charset="0"/>
              </a:defRPr>
            </a:lvl1pPr>
          </a:lstStyle>
          <a:p>
            <a:pPr>
              <a:defRPr/>
            </a:pPr>
            <a:endParaRPr lang="zh-CN" altLang="zh-CN"/>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cs typeface="Arial" panose="020B0604020202020204" pitchFamily="34" charset="0"/>
              </a:defRPr>
            </a:lvl1pPr>
          </a:lstStyle>
          <a:p>
            <a:pPr>
              <a:defRPr/>
            </a:pPr>
            <a:fld id="{C7FDCF5B-FE57-4ECF-82E1-3920D23FE478}" type="datetimeFigureOut">
              <a:rPr lang="en-US" altLang="zh-CN"/>
              <a:pPr>
                <a:defRPr/>
              </a:pPr>
              <a:t>2/19/20</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cs typeface="Arial" panose="020B0604020202020204" pitchFamily="34" charset="0"/>
              </a:defRPr>
            </a:lvl1pPr>
          </a:lstStyle>
          <a:p>
            <a:pPr>
              <a:defRPr/>
            </a:pPr>
            <a:endParaRPr lang="zh-CN" altLang="zh-C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45B334BA-D0D5-4742-90FA-96A0DD1B5572}" type="slidenum">
              <a:rPr lang="en-US" altLang="zh-CN"/>
              <a:pPr/>
              <a:t>‹#›</a:t>
            </a:fld>
            <a:endParaRPr lang="en-US" altLang="zh-CN"/>
          </a:p>
        </p:txBody>
      </p:sp>
    </p:spTree>
    <p:extLst>
      <p:ext uri="{BB962C8B-B14F-4D97-AF65-F5344CB8AC3E}">
        <p14:creationId xmlns:p14="http://schemas.microsoft.com/office/powerpoint/2010/main" val="3292817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cs typeface="Arial" panose="020B060402020202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cs typeface="Arial" panose="020B0604020202020204" pitchFamily="34" charset="0"/>
              </a:defRPr>
            </a:lvl1pPr>
          </a:lstStyle>
          <a:p>
            <a:pPr>
              <a:defRPr/>
            </a:pPr>
            <a:fld id="{0E4BBA62-E06C-44EB-93A1-7D6B42C19A5B}" type="datetimeFigureOut">
              <a:rPr lang="en-US" altLang="zh-CN"/>
              <a:pPr>
                <a:defRPr/>
              </a:pPr>
              <a:t>2/19/20</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cs typeface="Arial" panose="020B060402020202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86854410-5A4F-46D0-B984-02A5AD9A41B6}" type="slidenum">
              <a:rPr lang="en-US" altLang="zh-CN"/>
              <a:pPr/>
              <a:t>‹#›</a:t>
            </a:fld>
            <a:endParaRPr lang="en-US" altLang="zh-CN"/>
          </a:p>
        </p:txBody>
      </p:sp>
    </p:spTree>
    <p:extLst>
      <p:ext uri="{BB962C8B-B14F-4D97-AF65-F5344CB8AC3E}">
        <p14:creationId xmlns:p14="http://schemas.microsoft.com/office/powerpoint/2010/main" val="32736662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BEF4EDD-ACB4-4BFD-B0DD-CCDBEEE1A1AE}" type="slidenum">
              <a:rPr lang="en-US" altLang="zh-CN"/>
              <a:pPr>
                <a:spcBef>
                  <a:spcPct val="0"/>
                </a:spcBef>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AAB003B-09FF-4DDE-8A47-DD56C3324380}" type="slidenum">
              <a:rPr lang="en-US" altLang="zh-CN"/>
              <a:pPr>
                <a:spcBef>
                  <a:spcPct val="0"/>
                </a:spcBef>
              </a:pPr>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9DA190F-C2CB-4E56-B98C-CE58D0357E16}" type="slidenum">
              <a:rPr lang="en-US" altLang="zh-CN"/>
              <a:pPr>
                <a:spcBef>
                  <a:spcPct val="0"/>
                </a:spcBef>
              </a:pPr>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1BC143A-C9BE-4011-A1D5-42246E0B28A5}" type="slidenum">
              <a:rPr lang="en-US" altLang="zh-CN"/>
              <a:pPr>
                <a:spcBef>
                  <a:spcPct val="0"/>
                </a:spcBef>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7CE0482-D647-4DCB-A413-E275540859C4}" type="slidenum">
              <a:rPr lang="en-US" altLang="zh-CN"/>
              <a:pPr>
                <a:spcBef>
                  <a:spcPct val="0"/>
                </a:spcBef>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A4D7EAF-D8DA-4069-8BFB-370EA74B79F3}" type="slidenum">
              <a:rPr lang="en-US" altLang="zh-CN"/>
              <a:pPr>
                <a:spcBef>
                  <a:spcPct val="0"/>
                </a:spcBef>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BB75836-F383-4350-B609-814BA09B9619}" type="slidenum">
              <a:rPr lang="en-US" altLang="zh-CN"/>
              <a:pPr>
                <a:spcBef>
                  <a:spcPct val="0"/>
                </a:spcBef>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79E52F3-A367-4EE0-B816-003F1546A811}" type="slidenum">
              <a:rPr lang="en-US" altLang="zh-CN"/>
              <a:pPr>
                <a:spcBef>
                  <a:spcPct val="0"/>
                </a:spcBef>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957E2AE2-895D-4E1E-8AE9-68F6E449431F}" type="slidenum">
              <a:rPr lang="en-US" altLang="zh-CN"/>
              <a:pPr>
                <a:spcBef>
                  <a:spcPct val="0"/>
                </a:spcBef>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E5812EB-BC86-4ABF-B17F-96EF2A060F70}" type="slidenum">
              <a:rPr lang="en-US" altLang="zh-CN"/>
              <a:pPr>
                <a:spcBef>
                  <a:spcPct val="0"/>
                </a:spcBef>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C87704B-7C09-4435-AFE2-DD84F3FE178F}" type="slidenum">
              <a:rPr lang="en-US" altLang="zh-CN"/>
              <a:pPr>
                <a:spcBef>
                  <a:spcPct val="0"/>
                </a:spcBef>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C2ECF7F-CC60-45DB-84C4-D7B166AD91FA}" type="slidenum">
              <a:rPr lang="en-US" altLang="zh-CN"/>
              <a:pPr>
                <a:spcBef>
                  <a:spcPct val="0"/>
                </a:spcBef>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BDE717C-EFA2-4498-887C-8B27BE501BF9}" type="slidenum">
              <a:rPr lang="en-US" altLang="zh-CN"/>
              <a:pPr>
                <a:spcBef>
                  <a:spcPct val="0"/>
                </a:spcBef>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38BCAA4-AC99-467E-B36D-40C4D662ABF6}" type="slidenum">
              <a:rPr lang="en-US" altLang="zh-CN"/>
              <a:pPr>
                <a:spcBef>
                  <a:spcPct val="0"/>
                </a:spcBef>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9F23A485-D3C0-4EE6-ADB7-50A8F8CF7BAE}" type="slidenum">
              <a:rPr lang="en-US" altLang="zh-CN"/>
              <a:pPr>
                <a:spcBef>
                  <a:spcPct val="0"/>
                </a:spcBef>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166C81F-9115-4898-B505-91FE000BD743}" type="slidenum">
              <a:rPr lang="en-US" altLang="zh-CN"/>
              <a:pPr>
                <a:spcBef>
                  <a:spcPct val="0"/>
                </a:spcBef>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C863E2B-3AFA-4C0C-83C9-40300CFFF5EC}" type="slidenum">
              <a:rPr lang="en-US" altLang="zh-CN"/>
              <a:pPr>
                <a:spcBef>
                  <a:spcPct val="0"/>
                </a:spcBef>
              </a:pPr>
              <a:t>37</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5E1DF99-C743-4CB2-ADEC-A46F82FBD171}" type="slidenum">
              <a:rPr lang="en-US" altLang="zh-CN"/>
              <a:pPr>
                <a:spcBef>
                  <a:spcPct val="0"/>
                </a:spcBef>
              </a:pPr>
              <a:t>38</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71FC729-3218-4F68-8177-E654779056D8}" type="slidenum">
              <a:rPr lang="en-US" altLang="zh-CN"/>
              <a:pPr>
                <a:spcBef>
                  <a:spcPct val="0"/>
                </a:spcBef>
              </a:pPr>
              <a:t>39</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FA7DD5F-4F89-4E38-8486-4356376CFA7A}" type="slidenum">
              <a:rPr lang="en-US" altLang="zh-CN"/>
              <a:pPr>
                <a:spcBef>
                  <a:spcPct val="0"/>
                </a:spcBef>
              </a:pPr>
              <a:t>40</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854410-5A4F-46D0-B984-02A5AD9A41B6}" type="slidenum">
              <a:rPr lang="en-US" altLang="zh-CN" smtClean="0"/>
              <a:pPr/>
              <a:t>41</a:t>
            </a:fld>
            <a:endParaRPr lang="en-US" altLang="zh-CN"/>
          </a:p>
        </p:txBody>
      </p:sp>
    </p:spTree>
    <p:extLst>
      <p:ext uri="{BB962C8B-B14F-4D97-AF65-F5344CB8AC3E}">
        <p14:creationId xmlns:p14="http://schemas.microsoft.com/office/powerpoint/2010/main" val="299578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2662667-D529-4796-9FDB-581007424E11}" type="slidenum">
              <a:rPr lang="en-US" altLang="zh-CN"/>
              <a:pPr>
                <a:spcBef>
                  <a:spcPct val="0"/>
                </a:spcBef>
              </a:pPr>
              <a:t>44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8A2346C-541C-40D0-A47F-89C3FD66DB54}" type="slidenum">
              <a:rPr lang="en-US" altLang="zh-CN"/>
              <a:pPr>
                <a:spcBef>
                  <a:spcPct val="0"/>
                </a:spcBef>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74A0DEF-6976-40E4-88AB-5B61B70807D0}" type="slidenum">
              <a:rPr lang="en-US" altLang="zh-CN"/>
              <a:pPr>
                <a:spcBef>
                  <a:spcPct val="0"/>
                </a:spcBef>
              </a:pPr>
              <a:t>45</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11EB0C5-52A2-4284-B4BA-7BB4C651C1F2}" type="slidenum">
              <a:rPr lang="en-US" altLang="zh-CN"/>
              <a:pPr>
                <a:spcBef>
                  <a:spcPct val="0"/>
                </a:spcBef>
              </a:pPr>
              <a:t>46</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82E0F86-5644-472F-8F5D-CBDFED9E6CE0}" type="slidenum">
              <a:rPr lang="en-US" altLang="zh-CN"/>
              <a:pPr>
                <a:spcBef>
                  <a:spcPct val="0"/>
                </a:spcBef>
              </a:pPr>
              <a:t>47</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4E6F2D8-AA52-4793-A457-23C531EF2B89}" type="slidenum">
              <a:rPr lang="en-US" altLang="zh-CN"/>
              <a:pPr>
                <a:spcBef>
                  <a:spcPct val="0"/>
                </a:spcBef>
              </a:pPr>
              <a:t>48</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A3CF6D9-2806-4AB5-8678-F4AF4D8FB62E}" type="slidenum">
              <a:rPr lang="en-US" altLang="zh-CN"/>
              <a:pPr>
                <a:spcBef>
                  <a:spcPct val="0"/>
                </a:spcBef>
              </a:pPr>
              <a:t>49</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779FF1A-186E-4E65-A3D2-B58B0762438C}" type="slidenum">
              <a:rPr lang="en-US" altLang="zh-CN"/>
              <a:pPr>
                <a:spcBef>
                  <a:spcPct val="0"/>
                </a:spcBef>
              </a:pPr>
              <a:t>51</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0438241-ECB9-42C4-9A33-933DB97C9FE4}" type="slidenum">
              <a:rPr lang="en-US" altLang="zh-CN"/>
              <a:pPr>
                <a:spcBef>
                  <a:spcPct val="0"/>
                </a:spcBef>
              </a:pPr>
              <a:t>52</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C0AE3AD-16B9-4A5D-98AB-527DC30606B5}" type="slidenum">
              <a:rPr lang="en-US" altLang="zh-CN"/>
              <a:pPr>
                <a:spcBef>
                  <a:spcPct val="0"/>
                </a:spcBef>
              </a:pPr>
              <a:t>53</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FB08678-6FC2-4FDF-A272-9E27A699B673}" type="slidenum">
              <a:rPr lang="en-US" altLang="zh-CN"/>
              <a:pPr>
                <a:spcBef>
                  <a:spcPct val="0"/>
                </a:spcBef>
              </a:pPr>
              <a:t>54</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BF4B76C-7CC5-417A-8431-6BF596FCFC27}" type="slidenum">
              <a:rPr lang="en-US" altLang="zh-CN"/>
              <a:pPr>
                <a:spcBef>
                  <a:spcPct val="0"/>
                </a:spcBef>
              </a:pPr>
              <a:t>55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7098436-7F8C-47BA-8CEF-571FE46C6CD4}" type="slidenum">
              <a:rPr lang="en-US" altLang="zh-CN"/>
              <a:pPr>
                <a:spcBef>
                  <a:spcPct val="0"/>
                </a:spcBef>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FC401F3-6179-414D-A6FC-D0D09CB79ED4}" type="slidenum">
              <a:rPr lang="en-US" altLang="zh-CN"/>
              <a:pPr>
                <a:spcBef>
                  <a:spcPct val="0"/>
                </a:spcBef>
              </a:pPr>
              <a:t>56</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CFF5CD5-9FBB-4132-9D6A-AE1648E679F0}" type="slidenum">
              <a:rPr lang="en-US" altLang="zh-CN"/>
              <a:pPr>
                <a:spcBef>
                  <a:spcPct val="0"/>
                </a:spcBef>
              </a:pPr>
              <a:t>57</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F91BA32-0CA9-47F0-96B9-634641996354}" type="slidenum">
              <a:rPr lang="en-US" altLang="zh-CN"/>
              <a:pPr>
                <a:spcBef>
                  <a:spcPct val="0"/>
                </a:spcBef>
              </a:pPr>
              <a:t>58</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FABF99B-CE89-46AF-B5F6-DD948C7CEC7C}" type="slidenum">
              <a:rPr lang="en-US" altLang="zh-CN"/>
              <a:pPr>
                <a:spcBef>
                  <a:spcPct val="0"/>
                </a:spcBef>
              </a:pPr>
              <a:t>60</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F05A68DD-EA18-44E0-A29A-B727054158AA}" type="slidenum">
              <a:rPr lang="en-US" altLang="zh-CN"/>
              <a:pPr/>
              <a:t>61</a:t>
            </a:fld>
            <a:endParaRPr lang="en-US" altLang="zh-CN"/>
          </a:p>
        </p:txBody>
      </p:sp>
    </p:spTree>
    <p:extLst>
      <p:ext uri="{BB962C8B-B14F-4D97-AF65-F5344CB8AC3E}">
        <p14:creationId xmlns:p14="http://schemas.microsoft.com/office/powerpoint/2010/main" val="113008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06006E8-A9FB-4CDE-B189-CCFE1273ADEF}" type="slidenum">
              <a:rPr lang="en-US" altLang="zh-CN"/>
              <a:pPr>
                <a:spcBef>
                  <a:spcPct val="0"/>
                </a:spcBef>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755989F-111E-4252-ABB3-93FC4B354B1F}" type="slidenum">
              <a:rPr lang="en-US" altLang="zh-CN"/>
              <a:pPr>
                <a:spcBef>
                  <a:spcPct val="0"/>
                </a:spcBef>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3EE29C9-3666-4F0D-8429-4318AA0DE7C3}" type="slidenum">
              <a:rPr lang="en-US" altLang="zh-CN"/>
              <a:pPr>
                <a:spcBef>
                  <a:spcPct val="0"/>
                </a:spcBef>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C9622F8-C477-4757-860B-17D132B1C521}" type="slidenum">
              <a:rPr lang="en-US" altLang="zh-CN"/>
              <a:pPr>
                <a:spcBef>
                  <a:spcPct val="0"/>
                </a:spcBef>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8F3B926-E022-4FF5-87EB-EAE83927303B}" type="slidenum">
              <a:rPr lang="en-US" altLang="zh-CN"/>
              <a:pPr>
                <a:spcBef>
                  <a:spcPct val="0"/>
                </a:spcBef>
              </a:pPr>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pitchFamily="34"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7" name="Freeform 20"/>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pitchFamily="34"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pitchFamily="34"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pPr>
              <a:defRPr/>
            </a:pPr>
            <a:fld id="{065FB803-4001-4732-8EBB-D413095F650C}" type="datetime1">
              <a:rPr lang="en-US" altLang="zh-CN"/>
              <a:pPr>
                <a:defRPr/>
              </a:pPr>
              <a:t>2/19/20</a:t>
            </a:fld>
            <a:endParaRPr lang="en-US" altLang="zh-CN"/>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9EE9A224-601D-4593-930E-2DC3D60D7985}" type="slidenum">
              <a:rPr lang="en-US" altLang="zh-CN"/>
              <a:pPr/>
              <a:t>‹#›</a:t>
            </a:fld>
            <a:endParaRPr lang="en-US" altLang="zh-CN"/>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extLst>
      <p:ext uri="{BB962C8B-B14F-4D97-AF65-F5344CB8AC3E}">
        <p14:creationId xmlns:p14="http://schemas.microsoft.com/office/powerpoint/2010/main" val="313691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369BCD10-DF0D-4351-9E27-69C730934F5C}"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23937CEA-B1D3-46E8-ACD8-286F19968B87}" type="slidenum">
              <a:rPr lang="en-US" altLang="zh-CN"/>
              <a:pPr/>
              <a:t>‹#›</a:t>
            </a:fld>
            <a:endParaRPr lang="en-US" altLang="zh-CN"/>
          </a:p>
        </p:txBody>
      </p:sp>
    </p:spTree>
    <p:extLst>
      <p:ext uri="{BB962C8B-B14F-4D97-AF65-F5344CB8AC3E}">
        <p14:creationId xmlns:p14="http://schemas.microsoft.com/office/powerpoint/2010/main" val="111563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2470403-667C-4173-B4CD-02EC7847BFE2}"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03E503A1-8A14-404F-A998-23E3DE227738}" type="slidenum">
              <a:rPr lang="en-US" altLang="zh-CN"/>
              <a:pPr/>
              <a:t>‹#›</a:t>
            </a:fld>
            <a:endParaRPr lang="en-US" altLang="zh-CN"/>
          </a:p>
        </p:txBody>
      </p:sp>
    </p:spTree>
    <p:extLst>
      <p:ext uri="{BB962C8B-B14F-4D97-AF65-F5344CB8AC3E}">
        <p14:creationId xmlns:p14="http://schemas.microsoft.com/office/powerpoint/2010/main" val="320521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60340463-4621-4CDA-89DF-337BB60D03AB}" type="datetime1">
              <a:rPr lang="en-US" altLang="zh-CN"/>
              <a:pPr>
                <a:defRPr/>
              </a:pPr>
              <a:t>2/19/20</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fld id="{EEA0BA4C-5ED1-4558-A2B3-5BA620BB4A53}" type="slidenum">
              <a:rPr lang="en-US" altLang="zh-CN"/>
              <a:pPr/>
              <a:t>‹#›</a:t>
            </a:fld>
            <a:endParaRPr lang="en-US" altLang="zh-CN"/>
          </a:p>
        </p:txBody>
      </p:sp>
    </p:spTree>
    <p:extLst>
      <p:ext uri="{BB962C8B-B14F-4D97-AF65-F5344CB8AC3E}">
        <p14:creationId xmlns:p14="http://schemas.microsoft.com/office/powerpoint/2010/main" val="411481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pitchFamily="34"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pitchFamily="34" charset="0"/>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pPr>
              <a:defRPr/>
            </a:pPr>
            <a:fld id="{65ECF861-5AD9-4E89-80DE-EDE9AA72C3E2}" type="datetime1">
              <a:rPr lang="en-US" altLang="zh-CN"/>
              <a:pPr>
                <a:defRPr/>
              </a:pPr>
              <a:t>2/19/20</a:t>
            </a:fld>
            <a:endParaRPr lang="en-US" altLang="zh-CN"/>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64B0E590-394B-4BA5-847A-2ADFFCD4021A}" type="slidenum">
              <a:rPr lang="en-US" altLang="zh-CN"/>
              <a:pPr/>
              <a:t>‹#›</a:t>
            </a:fld>
            <a:endParaRPr lang="en-US" altLang="zh-CN"/>
          </a:p>
        </p:txBody>
      </p:sp>
    </p:spTree>
    <p:extLst>
      <p:ext uri="{BB962C8B-B14F-4D97-AF65-F5344CB8AC3E}">
        <p14:creationId xmlns:p14="http://schemas.microsoft.com/office/powerpoint/2010/main" val="142324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pitchFamily="34"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pitchFamily="34"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997E5BD3-3EA1-498D-A2F4-BF69A34D4EFD}" type="datetime1">
              <a:rPr lang="en-US" altLang="zh-CN"/>
              <a:pPr>
                <a:defRPr/>
              </a:pPr>
              <a:t>2/19/20</a:t>
            </a:fld>
            <a:endParaRPr lang="en-US" altLang="zh-CN"/>
          </a:p>
        </p:txBody>
      </p:sp>
      <p:sp>
        <p:nvSpPr>
          <p:cNvPr id="7" name="Footer Placeholder 4"/>
          <p:cNvSpPr>
            <a:spLocks noGrp="1"/>
          </p:cNvSpPr>
          <p:nvPr>
            <p:ph type="ftr" sz="quarter" idx="11"/>
          </p:nvPr>
        </p:nvSpPr>
        <p:spPr/>
        <p:txBody>
          <a:bodyPr/>
          <a:lstStyle>
            <a:lvl1pPr>
              <a:defRPr/>
            </a:lvl1pPr>
            <a:extLst/>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fld id="{5CBC5F60-0AAE-4AFC-AC07-12C553FC6382}" type="slidenum">
              <a:rPr lang="en-US" altLang="zh-CN"/>
              <a:pPr/>
              <a:t>‹#›</a:t>
            </a:fld>
            <a:endParaRPr lang="en-US" altLang="zh-CN"/>
          </a:p>
        </p:txBody>
      </p:sp>
    </p:spTree>
    <p:extLst>
      <p:ext uri="{BB962C8B-B14F-4D97-AF65-F5344CB8AC3E}">
        <p14:creationId xmlns:p14="http://schemas.microsoft.com/office/powerpoint/2010/main" val="32968340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D2CD6B70-381F-4624-A120-F914FD220999}" type="datetime1">
              <a:rPr lang="en-US" altLang="zh-CN"/>
              <a:pPr>
                <a:defRPr/>
              </a:pPr>
              <a:t>2/19/20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fld id="{26DE8C91-FE73-47B3-9F6F-ABF1D8A5217A}" type="slidenum">
              <a:rPr lang="en-US" altLang="zh-CN"/>
              <a:pPr/>
              <a:t>‹#›</a:t>
            </a:fld>
            <a:endParaRPr lang="en-US" altLang="zh-CN"/>
          </a:p>
        </p:txBody>
      </p:sp>
    </p:spTree>
    <p:extLst>
      <p:ext uri="{BB962C8B-B14F-4D97-AF65-F5344CB8AC3E}">
        <p14:creationId xmlns:p14="http://schemas.microsoft.com/office/powerpoint/2010/main" val="30447625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A577F48F-93DD-4245-989F-A2FD4FF94116}" type="datetime1">
              <a:rPr lang="en-US" altLang="zh-CN"/>
              <a:pPr>
                <a:defRPr/>
              </a:pPr>
              <a:t>2/19/20</a:t>
            </a:fld>
            <a:endParaRPr lang="en-US" altLang="zh-CN"/>
          </a:p>
        </p:txBody>
      </p:sp>
      <p:sp>
        <p:nvSpPr>
          <p:cNvPr id="8" name="Footer Placeholder 7"/>
          <p:cNvSpPr>
            <a:spLocks noGrp="1"/>
          </p:cNvSpPr>
          <p:nvPr>
            <p:ph type="ftr" sz="quarter" idx="11"/>
          </p:nvPr>
        </p:nvSpPr>
        <p:spPr/>
        <p:txBody>
          <a:bodyPr/>
          <a:lstStyle>
            <a:lvl1pPr>
              <a:defRPr/>
            </a:lvl1pPr>
            <a:extLst/>
          </a:lstStyle>
          <a:p>
            <a:pPr>
              <a:defRPr/>
            </a:pPr>
            <a:endParaRPr lang="en-US" dirty="0"/>
          </a:p>
        </p:txBody>
      </p:sp>
      <p:sp>
        <p:nvSpPr>
          <p:cNvPr id="9" name="Slide Number Placeholder 8"/>
          <p:cNvSpPr>
            <a:spLocks noGrp="1"/>
          </p:cNvSpPr>
          <p:nvPr>
            <p:ph type="sldNum" sz="quarter" idx="12"/>
          </p:nvPr>
        </p:nvSpPr>
        <p:spPr/>
        <p:txBody>
          <a:bodyPr/>
          <a:lstStyle>
            <a:lvl1pPr>
              <a:defRPr/>
            </a:lvl1pPr>
          </a:lstStyle>
          <a:p>
            <a:fld id="{A9DC7173-491B-4D68-8FFD-80C132387B85}" type="slidenum">
              <a:rPr lang="en-US" altLang="zh-CN"/>
              <a:pPr/>
              <a:t>‹#›</a:t>
            </a:fld>
            <a:endParaRPr lang="en-US" altLang="zh-CN"/>
          </a:p>
        </p:txBody>
      </p:sp>
    </p:spTree>
    <p:extLst>
      <p:ext uri="{BB962C8B-B14F-4D97-AF65-F5344CB8AC3E}">
        <p14:creationId xmlns:p14="http://schemas.microsoft.com/office/powerpoint/2010/main" val="378217031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2F632E5D-0A43-430E-9321-5C8453621312}" type="datetime1">
              <a:rPr lang="en-US" altLang="zh-CN"/>
              <a:pPr>
                <a:defRPr/>
              </a:pPr>
              <a:t>2/19/20</a:t>
            </a:fld>
            <a:endParaRPr lang="en-US" altLang="zh-CN"/>
          </a:p>
        </p:txBody>
      </p:sp>
      <p:sp>
        <p:nvSpPr>
          <p:cNvPr id="4" name="Footer Placeholder 3"/>
          <p:cNvSpPr>
            <a:spLocks noGrp="1"/>
          </p:cNvSpPr>
          <p:nvPr>
            <p:ph type="ftr" sz="quarter" idx="11"/>
          </p:nvPr>
        </p:nvSpPr>
        <p:spPr/>
        <p:txBody>
          <a:bodyPr/>
          <a:lstStyle>
            <a:lvl1pPr>
              <a:defRPr/>
            </a:lvl1pPr>
            <a:extLst/>
          </a:lstStyle>
          <a:p>
            <a:pPr>
              <a:defRPr/>
            </a:pPr>
            <a:endParaRPr lang="en-US" dirty="0"/>
          </a:p>
        </p:txBody>
      </p:sp>
      <p:sp>
        <p:nvSpPr>
          <p:cNvPr id="5" name="Slide Number Placeholder 4"/>
          <p:cNvSpPr>
            <a:spLocks noGrp="1"/>
          </p:cNvSpPr>
          <p:nvPr>
            <p:ph type="sldNum" sz="quarter" idx="12"/>
          </p:nvPr>
        </p:nvSpPr>
        <p:spPr/>
        <p:txBody>
          <a:bodyPr/>
          <a:lstStyle>
            <a:lvl1pPr>
              <a:defRPr/>
            </a:lvl1pPr>
          </a:lstStyle>
          <a:p>
            <a:fld id="{6D9BC08A-1495-4336-84D5-CCDB2C03C3C8}" type="slidenum">
              <a:rPr lang="en-US" altLang="zh-CN"/>
              <a:pPr/>
              <a:t>‹#›</a:t>
            </a:fld>
            <a:endParaRPr lang="en-US" altLang="zh-CN"/>
          </a:p>
        </p:txBody>
      </p:sp>
    </p:spTree>
    <p:extLst>
      <p:ext uri="{BB962C8B-B14F-4D97-AF65-F5344CB8AC3E}">
        <p14:creationId xmlns:p14="http://schemas.microsoft.com/office/powerpoint/2010/main" val="353335914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F232D49-C3B9-4848-B752-74962103E6A5}" type="datetime1">
              <a:rPr lang="en-US" altLang="zh-CN"/>
              <a:pPr>
                <a:defRPr/>
              </a:pPr>
              <a:t>2/19/20</a:t>
            </a:fld>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dirty="0"/>
          </a:p>
        </p:txBody>
      </p:sp>
      <p:sp>
        <p:nvSpPr>
          <p:cNvPr id="4" name="Slide Number Placeholder 17"/>
          <p:cNvSpPr>
            <a:spLocks noGrp="1"/>
          </p:cNvSpPr>
          <p:nvPr>
            <p:ph type="sldNum" sz="quarter" idx="12"/>
          </p:nvPr>
        </p:nvSpPr>
        <p:spPr/>
        <p:txBody>
          <a:bodyPr/>
          <a:lstStyle>
            <a:lvl1pPr>
              <a:defRPr/>
            </a:lvl1pPr>
          </a:lstStyle>
          <a:p>
            <a:fld id="{9B27B2F3-87F0-4CB2-BA22-503DE7C5728D}" type="slidenum">
              <a:rPr lang="en-US" altLang="zh-CN"/>
              <a:pPr/>
              <a:t>‹#›</a:t>
            </a:fld>
            <a:endParaRPr lang="en-US" altLang="zh-CN"/>
          </a:p>
        </p:txBody>
      </p:sp>
    </p:spTree>
    <p:extLst>
      <p:ext uri="{BB962C8B-B14F-4D97-AF65-F5344CB8AC3E}">
        <p14:creationId xmlns:p14="http://schemas.microsoft.com/office/powerpoint/2010/main" val="2480041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21EED7FC-8698-4136-B732-4B4B4B7B7E3A}" type="datetime1">
              <a:rPr lang="en-US" altLang="zh-CN"/>
              <a:pPr>
                <a:defRPr/>
              </a:pPr>
              <a:t>2/19/20</a:t>
            </a:fld>
            <a:endParaRPr lang="en-US" altLang="zh-CN"/>
          </a:p>
        </p:txBody>
      </p:sp>
      <p:sp>
        <p:nvSpPr>
          <p:cNvPr id="6" name="Footer Placeholder 5"/>
          <p:cNvSpPr>
            <a:spLocks noGrp="1"/>
          </p:cNvSpPr>
          <p:nvPr>
            <p:ph type="ftr" sz="quarter" idx="11"/>
          </p:nvPr>
        </p:nvSpPr>
        <p:spPr/>
        <p:txBody>
          <a:bodyPr/>
          <a:lstStyle>
            <a:lvl1pPr>
              <a:defRPr/>
            </a:lvl1pPr>
            <a:extLst/>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fld id="{2DE6CB4F-C521-4BF5-8020-7CA1C26E87E6}" type="slidenum">
              <a:rPr lang="en-US" altLang="zh-CN"/>
              <a:pPr/>
              <a:t>‹#›</a:t>
            </a:fld>
            <a:endParaRPr lang="en-US" altLang="zh-CN"/>
          </a:p>
        </p:txBody>
      </p:sp>
    </p:spTree>
    <p:extLst>
      <p:ext uri="{BB962C8B-B14F-4D97-AF65-F5344CB8AC3E}">
        <p14:creationId xmlns:p14="http://schemas.microsoft.com/office/powerpoint/2010/main" val="37042309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6" name="Freeform 1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7" name="Right Triangle 1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pitchFamily="34"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pitchFamily="34"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pitchFamily="34"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pPr>
              <a:defRPr/>
            </a:pPr>
            <a:fld id="{BA8856D9-6175-41BA-8135-948395C18D8B}" type="datetime1">
              <a:rPr lang="en-US" altLang="zh-CN"/>
              <a:pPr>
                <a:defRPr/>
              </a:pPr>
              <a:t>2/19/20</a:t>
            </a:fld>
            <a:endParaRPr lang="en-US" altLang="zh-CN"/>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p:cNvSpPr>
            <a:spLocks noGrp="1"/>
          </p:cNvSpPr>
          <p:nvPr>
            <p:ph type="sldNum" sz="quarter" idx="12"/>
          </p:nvPr>
        </p:nvSpPr>
        <p:spPr/>
        <p:txBody>
          <a:bodyPr/>
          <a:lstStyle>
            <a:lvl1pPr>
              <a:defRPr/>
            </a:lvl1pPr>
          </a:lstStyle>
          <a:p>
            <a:fld id="{295B3A87-2FE4-44BB-8FEC-D4DDFF8E6678}" type="slidenum">
              <a:rPr lang="en-US" altLang="zh-CN"/>
              <a:pPr/>
              <a:t>‹#›</a:t>
            </a:fld>
            <a:endParaRPr lang="en-US" altLang="zh-CN"/>
          </a:p>
        </p:txBody>
      </p:sp>
    </p:spTree>
    <p:extLst>
      <p:ext uri="{BB962C8B-B14F-4D97-AF65-F5344CB8AC3E}">
        <p14:creationId xmlns:p14="http://schemas.microsoft.com/office/powerpoint/2010/main" val="410315571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zh-CN">
              <a:latin typeface="Lucida Sans Unicode" panose="020B0602030504020204" pitchFamily="34" charset="0"/>
              <a:ea typeface="宋体" panose="02010600030101010101" pitchFamily="2" charset="-122"/>
            </a:endParaRPr>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000">
                <a:latin typeface="Lucida Sans Unicode" pitchFamily="34" charset="0"/>
                <a:ea typeface="宋体" pitchFamily="2" charset="-122"/>
                <a:cs typeface="Arial" panose="020B0604020202020204" pitchFamily="34" charset="0"/>
              </a:defRPr>
            </a:lvl1pPr>
          </a:lstStyle>
          <a:p>
            <a:pPr>
              <a:defRPr/>
            </a:pPr>
            <a:fld id="{AF4568AB-D8D8-4742-9EAE-6A524484DCC6}" type="datetime1">
              <a:rPr lang="en-US" altLang="zh-CN"/>
              <a:pPr>
                <a:defRPr/>
              </a:pPr>
              <a:t>2/19/20</a:t>
            </a:fld>
            <a:endParaRPr lang="en-US" altLang="zh-CN"/>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Lucida Sans Unicode" pitchFamily="34" charset="0"/>
                <a:ea typeface="宋体" pitchFamily="2" charset="-122"/>
              </a:defRPr>
            </a:lvl1pPr>
          </a:lstStyle>
          <a:p>
            <a:fld id="{0C807490-A605-42F1-A9A6-F1142D0FAF1B}" type="slidenum">
              <a:rPr lang="en-US" altLang="zh-CN"/>
              <a:pPr/>
              <a:t>‹#›</a:t>
            </a:fld>
            <a:endParaRPr lang="en-US" altLang="zh-CN"/>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pitchFamily="34"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42" r:id="rId7"/>
    <p:sldLayoutId id="2147483852" r:id="rId8"/>
    <p:sldLayoutId id="2147483853" r:id="rId9"/>
    <p:sldLayoutId id="2147483843" r:id="rId10"/>
    <p:sldLayoutId id="2147483844" r:id="rId11"/>
    <p:sldLayoutId id="21474838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Wingdings" pitchFamily="2" charset="2"/>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eaLnBrk="1" fontAlgn="auto" hangingPunct="1">
              <a:spcAft>
                <a:spcPts val="0"/>
              </a:spcAft>
              <a:defRPr/>
            </a:pPr>
            <a:r>
              <a:rPr lang="en-US" dirty="0">
                <a:solidFill>
                  <a:srgbClr val="3380E6"/>
                </a:solidFill>
                <a:latin typeface="Goudy Sans Medium"/>
              </a:rPr>
              <a:t>Chapter 5</a:t>
            </a:r>
            <a:br>
              <a:rPr lang="en-US" dirty="0">
                <a:solidFill>
                  <a:srgbClr val="3380E6"/>
                </a:solidFill>
                <a:latin typeface="Goudy Sans Medium"/>
              </a:rPr>
            </a:br>
            <a:r>
              <a:rPr lang="en-US" dirty="0">
                <a:solidFill>
                  <a:srgbClr val="3380E6"/>
                </a:solidFill>
                <a:latin typeface="Goudy Sans Medium"/>
              </a:rPr>
              <a:t>Control Statements: Part 2</a:t>
            </a:r>
          </a:p>
        </p:txBody>
      </p:sp>
      <p:sp>
        <p:nvSpPr>
          <p:cNvPr id="12291" name="Subtitle 3"/>
          <p:cNvSpPr>
            <a:spLocks noGrp="1"/>
          </p:cNvSpPr>
          <p:nvPr>
            <p:ph type="subTitle" idx="1"/>
          </p:nvPr>
        </p:nvSpPr>
        <p:spPr>
          <a:xfrm>
            <a:off x="685800" y="3611563"/>
            <a:ext cx="7772400" cy="1200150"/>
          </a:xfrm>
        </p:spPr>
        <p:txBody>
          <a:bodyPr/>
          <a:lstStyle/>
          <a:p>
            <a:pPr marR="0" eaLnBrk="1" hangingPunct="1"/>
            <a:endParaRPr lang="en-US" altLang="zh-CN">
              <a:ea typeface="宋体" pitchFamily="2" charset="-122"/>
            </a:endParaRPr>
          </a:p>
        </p:txBody>
      </p:sp>
      <p:sp>
        <p:nvSpPr>
          <p:cNvPr id="4" name="Footer Placeholder 3"/>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5.3  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45059" name="Text Placeholder 2"/>
          <p:cNvSpPr>
            <a:spLocks noGrp="1"/>
          </p:cNvSpPr>
          <p:nvPr>
            <p:ph type="body" idx="1"/>
          </p:nvPr>
        </p:nvSpPr>
        <p:spPr>
          <a:xfrm>
            <a:off x="457200" y="1481138"/>
            <a:ext cx="8229600" cy="4767262"/>
          </a:xfrm>
        </p:spPr>
        <p:txBody>
          <a:bodyPr/>
          <a:lstStyle/>
          <a:p>
            <a:pPr eaLnBrk="1" hangingPunct="1">
              <a:lnSpc>
                <a:spcPct val="80000"/>
              </a:lnSpc>
            </a:pPr>
            <a:r>
              <a:rPr lang="en-US" altLang="zh-CN" sz="2300" dirty="0">
                <a:solidFill>
                  <a:srgbClr val="000000"/>
                </a:solidFill>
                <a:latin typeface="Times New Roman" pitchFamily="18" charset="0"/>
                <a:ea typeface="宋体" pitchFamily="2" charset="-122"/>
              </a:rPr>
              <a:t>In most cases, the </a:t>
            </a:r>
            <a:r>
              <a:rPr lang="en-US" altLang="zh-CN" sz="2300" dirty="0">
                <a:solidFill>
                  <a:srgbClr val="000000"/>
                </a:solidFill>
                <a:latin typeface="Lucida Console" pitchFamily="49" charset="0"/>
                <a:ea typeface="宋体" pitchFamily="2" charset="-122"/>
              </a:rPr>
              <a:t>for</a:t>
            </a:r>
            <a:r>
              <a:rPr lang="en-US" altLang="zh-CN" sz="2300" dirty="0">
                <a:solidFill>
                  <a:srgbClr val="000000"/>
                </a:solidFill>
                <a:latin typeface="Times New Roman" pitchFamily="18" charset="0"/>
                <a:ea typeface="宋体" pitchFamily="2" charset="-122"/>
              </a:rPr>
              <a:t> statement can be represented with an equivalent </a:t>
            </a:r>
            <a:r>
              <a:rPr lang="en-US" altLang="zh-CN" sz="2300" dirty="0">
                <a:solidFill>
                  <a:srgbClr val="000000"/>
                </a:solidFill>
                <a:latin typeface="Lucida Console" pitchFamily="49" charset="0"/>
                <a:ea typeface="宋体" pitchFamily="2" charset="-122"/>
              </a:rPr>
              <a:t>while</a:t>
            </a:r>
            <a:r>
              <a:rPr lang="en-US" altLang="zh-CN" sz="2300" dirty="0">
                <a:solidFill>
                  <a:srgbClr val="000000"/>
                </a:solidFill>
                <a:latin typeface="Times New Roman" pitchFamily="18" charset="0"/>
                <a:ea typeface="宋体" pitchFamily="2" charset="-122"/>
              </a:rPr>
              <a:t> statement as follows:</a:t>
            </a:r>
          </a:p>
          <a:p>
            <a:pPr lvl="2" eaLnBrk="1" hangingPunct="1">
              <a:lnSpc>
                <a:spcPct val="80000"/>
              </a:lnSpc>
              <a:buFont typeface="Wingdings 2" pitchFamily="18" charset="2"/>
              <a:buNone/>
            </a:pPr>
            <a:r>
              <a:rPr lang="en-US" altLang="zh-CN" sz="1800" i="1" dirty="0">
                <a:solidFill>
                  <a:srgbClr val="000000"/>
                </a:solidFill>
                <a:latin typeface="AGaramond" pitchFamily="18" charset="0"/>
                <a:ea typeface="宋体" pitchFamily="2" charset="-122"/>
              </a:rPr>
              <a:t>	initialization</a:t>
            </a:r>
            <a:r>
              <a:rPr lang="en-US" altLang="zh-CN" sz="1800" dirty="0">
                <a:solidFill>
                  <a:srgbClr val="000000"/>
                </a:solidFill>
                <a:latin typeface="Lucida Console" pitchFamily="49" charset="0"/>
                <a:ea typeface="宋体" pitchFamily="2" charset="-122"/>
              </a:rPr>
              <a:t>;</a:t>
            </a:r>
          </a:p>
          <a:p>
            <a:pPr lvl="2" eaLnBrk="1" hangingPunct="1">
              <a:lnSpc>
                <a:spcPct val="80000"/>
              </a:lnSpc>
              <a:buFont typeface="Wingdings 2" pitchFamily="18" charset="2"/>
              <a:buNone/>
            </a:pPr>
            <a:r>
              <a:rPr lang="en-US" altLang="zh-CN" sz="1800" dirty="0">
                <a:solidFill>
                  <a:srgbClr val="0000FF"/>
                </a:solidFill>
                <a:latin typeface="Lucida Console" pitchFamily="49" charset="0"/>
                <a:ea typeface="宋体" pitchFamily="2" charset="-122"/>
              </a:rPr>
              <a:t>	while</a:t>
            </a:r>
            <a:r>
              <a:rPr lang="en-US" altLang="zh-CN" sz="1800" dirty="0">
                <a:solidFill>
                  <a:srgbClr val="000000"/>
                </a:solidFill>
                <a:latin typeface="Lucida Console" pitchFamily="49" charset="0"/>
                <a:ea typeface="宋体" pitchFamily="2" charset="-122"/>
              </a:rPr>
              <a:t> ( </a:t>
            </a:r>
            <a:r>
              <a:rPr lang="en-US" altLang="zh-CN" sz="1800" i="1" dirty="0" err="1">
                <a:solidFill>
                  <a:srgbClr val="000000"/>
                </a:solidFill>
                <a:latin typeface="AGaramond" pitchFamily="18" charset="0"/>
                <a:ea typeface="宋体" pitchFamily="2" charset="-122"/>
              </a:rPr>
              <a:t>loopContinuationCondition</a:t>
            </a:r>
            <a:r>
              <a:rPr lang="en-US" altLang="zh-CN" sz="1800" dirty="0">
                <a:solidFill>
                  <a:srgbClr val="000000"/>
                </a:solidFill>
                <a:latin typeface="Lucida Console" pitchFamily="49" charset="0"/>
                <a:ea typeface="宋体" pitchFamily="2" charset="-122"/>
              </a:rPr>
              <a:t> ) </a:t>
            </a:r>
            <a:br>
              <a:rPr lang="en-US" altLang="zh-CN" sz="1800" dirty="0">
                <a:solidFill>
                  <a:srgbClr val="000000"/>
                </a:solidFill>
                <a:latin typeface="Lucida Console" pitchFamily="49" charset="0"/>
                <a:ea typeface="宋体" pitchFamily="2" charset="-122"/>
              </a:rPr>
            </a:br>
            <a:r>
              <a:rPr lang="en-US" altLang="zh-CN" sz="1800" dirty="0">
                <a:solidFill>
                  <a:srgbClr val="000000"/>
                </a:solidFill>
                <a:latin typeface="Lucida Console" pitchFamily="49" charset="0"/>
                <a:ea typeface="宋体" pitchFamily="2" charset="-122"/>
              </a:rPr>
              <a:t>{</a:t>
            </a:r>
            <a:br>
              <a:rPr lang="en-US" altLang="zh-CN" sz="1800" dirty="0">
                <a:solidFill>
                  <a:srgbClr val="000000"/>
                </a:solidFill>
                <a:latin typeface="Lucida Console" pitchFamily="49" charset="0"/>
                <a:ea typeface="宋体" pitchFamily="2" charset="-122"/>
              </a:rPr>
            </a:br>
            <a:r>
              <a:rPr lang="en-US" altLang="zh-CN" sz="1800" dirty="0">
                <a:solidFill>
                  <a:srgbClr val="000000"/>
                </a:solidFill>
                <a:latin typeface="Lucida Console" pitchFamily="49" charset="0"/>
                <a:ea typeface="宋体" pitchFamily="2" charset="-122"/>
              </a:rPr>
              <a:t>   </a:t>
            </a:r>
            <a:r>
              <a:rPr lang="en-US" altLang="zh-CN" sz="1800" i="1" dirty="0">
                <a:solidFill>
                  <a:srgbClr val="000000"/>
                </a:solidFill>
                <a:latin typeface="AGaramond" pitchFamily="18" charset="0"/>
                <a:ea typeface="宋体" pitchFamily="2" charset="-122"/>
              </a:rPr>
              <a:t>statement</a:t>
            </a:r>
            <a:br>
              <a:rPr lang="en-US" altLang="zh-CN" sz="1800" dirty="0">
                <a:solidFill>
                  <a:srgbClr val="000000"/>
                </a:solidFill>
                <a:latin typeface="AGaramond" pitchFamily="18" charset="0"/>
                <a:ea typeface="宋体" pitchFamily="2" charset="-122"/>
              </a:rPr>
            </a:br>
            <a:r>
              <a:rPr lang="en-US" altLang="zh-CN" sz="1800" dirty="0">
                <a:solidFill>
                  <a:srgbClr val="000000"/>
                </a:solidFill>
                <a:latin typeface="Lucida Console" pitchFamily="49" charset="0"/>
                <a:ea typeface="宋体" pitchFamily="2" charset="-122"/>
              </a:rPr>
              <a:t>   </a:t>
            </a:r>
            <a:r>
              <a:rPr lang="en-US" altLang="zh-CN" sz="1800" i="1" dirty="0">
                <a:solidFill>
                  <a:srgbClr val="000000"/>
                </a:solidFill>
                <a:latin typeface="AGaramond" pitchFamily="18" charset="0"/>
                <a:ea typeface="宋体" pitchFamily="2" charset="-122"/>
              </a:rPr>
              <a:t>increment</a:t>
            </a:r>
            <a:r>
              <a:rPr lang="en-US" altLang="zh-CN" sz="1800" dirty="0">
                <a:solidFill>
                  <a:srgbClr val="000000"/>
                </a:solidFill>
                <a:latin typeface="Lucida Console" pitchFamily="49" charset="0"/>
                <a:ea typeface="宋体" pitchFamily="2" charset="-122"/>
              </a:rPr>
              <a:t>;</a:t>
            </a:r>
            <a:br>
              <a:rPr lang="en-US" altLang="zh-CN" sz="1800" dirty="0">
                <a:solidFill>
                  <a:srgbClr val="000000"/>
                </a:solidFill>
                <a:latin typeface="Lucida Console" pitchFamily="49" charset="0"/>
                <a:ea typeface="宋体" pitchFamily="2" charset="-122"/>
              </a:rPr>
            </a:br>
            <a:r>
              <a:rPr lang="en-US" altLang="zh-CN" sz="1800" dirty="0">
                <a:solidFill>
                  <a:srgbClr val="000000"/>
                </a:solidFill>
                <a:latin typeface="Lucida Console" pitchFamily="49" charset="0"/>
                <a:ea typeface="宋体" pitchFamily="2" charset="-122"/>
              </a:rPr>
              <a:t>}</a:t>
            </a:r>
          </a:p>
          <a:p>
            <a:pPr eaLnBrk="1" hangingPunct="1">
              <a:lnSpc>
                <a:spcPct val="80000"/>
              </a:lnSpc>
            </a:pPr>
            <a:r>
              <a:rPr lang="en-US" altLang="zh-CN" sz="2300" dirty="0">
                <a:solidFill>
                  <a:srgbClr val="000000"/>
                </a:solidFill>
                <a:latin typeface="Times New Roman" pitchFamily="18" charset="0"/>
                <a:ea typeface="宋体" pitchFamily="2" charset="-122"/>
              </a:rPr>
              <a:t>Typically, </a:t>
            </a:r>
            <a:r>
              <a:rPr lang="en-US" altLang="zh-CN" sz="2300" dirty="0">
                <a:solidFill>
                  <a:srgbClr val="000000"/>
                </a:solidFill>
                <a:latin typeface="Lucida Console" pitchFamily="49" charset="0"/>
                <a:ea typeface="宋体" pitchFamily="2" charset="-122"/>
              </a:rPr>
              <a:t>for</a:t>
            </a:r>
            <a:r>
              <a:rPr lang="en-US" altLang="zh-CN" sz="2300" dirty="0">
                <a:solidFill>
                  <a:srgbClr val="000000"/>
                </a:solidFill>
                <a:latin typeface="Times New Roman" pitchFamily="18" charset="0"/>
                <a:ea typeface="宋体" pitchFamily="2" charset="-122"/>
              </a:rPr>
              <a:t> statements are used for counter-controlled repetition and </a:t>
            </a:r>
            <a:r>
              <a:rPr lang="en-US" altLang="zh-CN" sz="2300" dirty="0">
                <a:solidFill>
                  <a:srgbClr val="000000"/>
                </a:solidFill>
                <a:latin typeface="Lucida Console" pitchFamily="49" charset="0"/>
                <a:ea typeface="宋体" pitchFamily="2" charset="-122"/>
              </a:rPr>
              <a:t>while</a:t>
            </a:r>
            <a:r>
              <a:rPr lang="en-US" altLang="zh-CN" sz="2300" dirty="0">
                <a:solidFill>
                  <a:srgbClr val="000000"/>
                </a:solidFill>
                <a:latin typeface="Times New Roman" pitchFamily="18" charset="0"/>
                <a:ea typeface="宋体" pitchFamily="2" charset="-122"/>
              </a:rPr>
              <a:t> statements for sentinel-controlled repetition. </a:t>
            </a:r>
          </a:p>
          <a:p>
            <a:pPr eaLnBrk="1" hangingPunct="1">
              <a:lnSpc>
                <a:spcPct val="80000"/>
              </a:lnSpc>
            </a:pPr>
            <a:r>
              <a:rPr lang="en-US" altLang="zh-CN" sz="2300" dirty="0">
                <a:solidFill>
                  <a:srgbClr val="000000"/>
                </a:solidFill>
                <a:latin typeface="Times New Roman" pitchFamily="18" charset="0"/>
                <a:ea typeface="宋体" pitchFamily="2" charset="-122"/>
              </a:rPr>
              <a:t>If the </a:t>
            </a:r>
            <a:r>
              <a:rPr lang="en-US" altLang="zh-CN" sz="2300" i="1" dirty="0">
                <a:solidFill>
                  <a:srgbClr val="000000"/>
                </a:solidFill>
                <a:latin typeface="Times New Roman" pitchFamily="18" charset="0"/>
                <a:ea typeface="宋体" pitchFamily="2" charset="-122"/>
              </a:rPr>
              <a:t>initialization</a:t>
            </a:r>
            <a:r>
              <a:rPr lang="en-US" altLang="zh-CN" sz="2300" dirty="0">
                <a:solidFill>
                  <a:srgbClr val="000000"/>
                </a:solidFill>
                <a:latin typeface="Times New Roman" pitchFamily="18" charset="0"/>
                <a:ea typeface="宋体" pitchFamily="2" charset="-122"/>
              </a:rPr>
              <a:t> expression in the </a:t>
            </a:r>
            <a:r>
              <a:rPr lang="en-US" altLang="zh-CN" sz="2300" dirty="0">
                <a:solidFill>
                  <a:srgbClr val="000000"/>
                </a:solidFill>
                <a:latin typeface="Lucida Console" pitchFamily="49" charset="0"/>
                <a:ea typeface="宋体" pitchFamily="2" charset="-122"/>
              </a:rPr>
              <a:t>for</a:t>
            </a:r>
            <a:r>
              <a:rPr lang="en-US" altLang="zh-CN" sz="2300" dirty="0">
                <a:solidFill>
                  <a:srgbClr val="000000"/>
                </a:solidFill>
                <a:latin typeface="Times New Roman" pitchFamily="18" charset="0"/>
                <a:ea typeface="宋体" pitchFamily="2" charset="-122"/>
              </a:rPr>
              <a:t> header declares the control variable, the control variable can be used only in that </a:t>
            </a:r>
            <a:r>
              <a:rPr lang="en-US" altLang="zh-CN" sz="2300" dirty="0">
                <a:solidFill>
                  <a:srgbClr val="000000"/>
                </a:solidFill>
                <a:latin typeface="Lucida Console" pitchFamily="49" charset="0"/>
                <a:ea typeface="宋体" pitchFamily="2" charset="-122"/>
              </a:rPr>
              <a:t>for</a:t>
            </a:r>
            <a:r>
              <a:rPr lang="en-US" altLang="zh-CN" sz="2300" dirty="0">
                <a:solidFill>
                  <a:srgbClr val="000000"/>
                </a:solidFill>
                <a:latin typeface="Times New Roman" pitchFamily="18" charset="0"/>
                <a:ea typeface="宋体" pitchFamily="2" charset="-122"/>
              </a:rPr>
              <a:t> statement</a:t>
            </a:r>
            <a:r>
              <a:rPr lang="en-US" altLang="zh-CN" sz="2300" i="1" dirty="0">
                <a:solidFill>
                  <a:srgbClr val="000000"/>
                </a:solidFill>
                <a:latin typeface="Times New Roman" pitchFamily="18" charset="0"/>
                <a:ea typeface="宋体" pitchFamily="2"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h05imageslides_Page_1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h05imageslides_Page_1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54275" name="Text Placeholder 2"/>
          <p:cNvSpPr>
            <a:spLocks noGrp="1"/>
          </p:cNvSpPr>
          <p:nvPr>
            <p:ph type="body" idx="1"/>
          </p:nvPr>
        </p:nvSpPr>
        <p:spPr>
          <a:xfrm>
            <a:off x="457200" y="1481138"/>
            <a:ext cx="8610600" cy="4525962"/>
          </a:xfrm>
        </p:spPr>
        <p:txBody>
          <a:bodyPr/>
          <a:lstStyle/>
          <a:p>
            <a:pPr eaLnBrk="1" hangingPunct="1"/>
            <a:r>
              <a:rPr lang="en-US" altLang="zh-CN" dirty="0">
                <a:solidFill>
                  <a:srgbClr val="000000"/>
                </a:solidFill>
                <a:latin typeface="Times New Roman" pitchFamily="18" charset="0"/>
                <a:ea typeface="宋体" pitchFamily="2" charset="-122"/>
              </a:rPr>
              <a:t>Examples</a:t>
            </a:r>
          </a:p>
          <a:p>
            <a:pPr eaLnBrk="1" hangingPunct="1"/>
            <a:endParaRPr lang="en-US" altLang="zh-CN" dirty="0">
              <a:solidFill>
                <a:srgbClr val="000000"/>
              </a:solidFill>
              <a:latin typeface="Times New Roman" pitchFamily="18" charset="0"/>
              <a:ea typeface="宋体" pitchFamily="2" charset="-122"/>
            </a:endParaRPr>
          </a:p>
          <a:p>
            <a:pPr lvl="2" eaLnBrk="1" hangingPunct="1">
              <a:buNone/>
            </a:pPr>
            <a:r>
              <a:rPr lang="es-ES" altLang="zh-CN" dirty="0">
                <a:solidFill>
                  <a:srgbClr val="0000FF"/>
                </a:solidFill>
                <a:latin typeface="Lucida Console" pitchFamily="49" charset="0"/>
                <a:ea typeface="宋体" pitchFamily="2" charset="-122"/>
              </a:rPr>
              <a:t>	for</a:t>
            </a:r>
            <a:r>
              <a:rPr lang="es-ES" altLang="zh-CN" dirty="0">
                <a:solidFill>
                  <a:srgbClr val="000000"/>
                </a:solidFill>
                <a:latin typeface="Lucida Console" pitchFamily="49" charset="0"/>
                <a:ea typeface="宋体" pitchFamily="2" charset="-122"/>
              </a:rPr>
              <a:t> (</a:t>
            </a:r>
            <a:r>
              <a:rPr lang="es-ES" altLang="zh-CN" dirty="0">
                <a:solidFill>
                  <a:srgbClr val="0000FF"/>
                </a:solidFill>
                <a:latin typeface="Lucida Console" pitchFamily="49" charset="0"/>
                <a:ea typeface="宋体" pitchFamily="2" charset="-122"/>
              </a:rPr>
              <a:t>int</a:t>
            </a:r>
            <a:r>
              <a:rPr lang="es-ES" altLang="zh-CN" dirty="0">
                <a:solidFill>
                  <a:srgbClr val="000000"/>
                </a:solidFill>
                <a:latin typeface="Lucida Console" pitchFamily="49" charset="0"/>
                <a:ea typeface="宋体" pitchFamily="2" charset="-122"/>
              </a:rPr>
              <a:t> j = x; j &lt;= </a:t>
            </a:r>
            <a:r>
              <a:rPr lang="es-ES" altLang="zh-CN" dirty="0">
                <a:solidFill>
                  <a:srgbClr val="128AFF"/>
                </a:solidFill>
                <a:latin typeface="Lucida Console" pitchFamily="49" charset="0"/>
                <a:ea typeface="宋体" pitchFamily="2" charset="-122"/>
              </a:rPr>
              <a:t>4</a:t>
            </a:r>
            <a:r>
              <a:rPr lang="es-ES" altLang="zh-CN" dirty="0">
                <a:solidFill>
                  <a:srgbClr val="000000"/>
                </a:solidFill>
                <a:latin typeface="Lucida Console" pitchFamily="49" charset="0"/>
                <a:ea typeface="宋体" pitchFamily="2" charset="-122"/>
              </a:rPr>
              <a:t> * x * y; j += y / x)</a:t>
            </a:r>
            <a:r>
              <a:rPr lang="en-US" altLang="zh-CN" dirty="0">
                <a:solidFill>
                  <a:srgbClr val="000000"/>
                </a:solidFill>
                <a:latin typeface="Lucida Console" pitchFamily="49" charset="0"/>
                <a:ea typeface="宋体" pitchFamily="2" charset="-122"/>
              </a:rPr>
              <a:t> {…}</a:t>
            </a:r>
            <a:endParaRPr lang="es-ES" altLang="zh-CN" dirty="0">
              <a:solidFill>
                <a:srgbClr val="000000"/>
              </a:solidFill>
              <a:latin typeface="Lucida Console" pitchFamily="49" charset="0"/>
              <a:ea typeface="宋体" pitchFamily="2" charset="-122"/>
            </a:endParaRPr>
          </a:p>
          <a:p>
            <a:pPr lvl="2" eaLnBrk="1" hangingPunct="1">
              <a:buFont typeface="Wingdings 2" pitchFamily="18" charset="2"/>
              <a:buNone/>
            </a:pPr>
            <a:endParaRPr lang="en-US" altLang="zh-CN" dirty="0">
              <a:solidFill>
                <a:srgbClr val="0000FF"/>
              </a:solidFill>
              <a:latin typeface="Lucida Console" pitchFamily="49" charset="0"/>
              <a:ea typeface="宋体" pitchFamily="2" charset="-122"/>
            </a:endParaRPr>
          </a:p>
          <a:p>
            <a:pPr lvl="2" eaLnBrk="1" hangingPunct="1">
              <a:buNone/>
            </a:pPr>
            <a:r>
              <a:rPr lang="en-US" altLang="zh-CN" dirty="0">
                <a:solidFill>
                  <a:srgbClr val="0000FF"/>
                </a:solidFill>
                <a:latin typeface="Lucida Console" pitchFamily="49" charset="0"/>
                <a:ea typeface="宋体" pitchFamily="2" charset="-122"/>
              </a:rPr>
              <a:t>	for</a:t>
            </a:r>
            <a:r>
              <a:rPr lang="en-US" altLang="zh-CN" dirty="0">
                <a:solidFill>
                  <a:srgbClr val="000000"/>
                </a:solidFill>
                <a:latin typeface="Lucida Console" pitchFamily="49" charset="0"/>
                <a:ea typeface="宋体" pitchFamily="2" charset="-122"/>
              </a:rPr>
              <a:t> (</a:t>
            </a:r>
            <a:r>
              <a:rPr lang="en-US" altLang="zh-CN" dirty="0" err="1">
                <a:solidFill>
                  <a:srgbClr val="0000FF"/>
                </a:solidFill>
                <a:latin typeface="Lucida Console" pitchFamily="49" charset="0"/>
                <a:ea typeface="宋体" pitchFamily="2" charset="-122"/>
              </a:rPr>
              <a:t>int</a:t>
            </a:r>
            <a:r>
              <a:rPr lang="en-US" altLang="zh-CN" dirty="0">
                <a:solidFill>
                  <a:srgbClr val="000000"/>
                </a:solidFill>
                <a:latin typeface="Lucida Console" pitchFamily="49" charset="0"/>
                <a:ea typeface="宋体" pitchFamily="2" charset="-122"/>
              </a:rPr>
              <a:t> j = </a:t>
            </a:r>
            <a:r>
              <a:rPr lang="en-US" altLang="zh-CN" dirty="0">
                <a:solidFill>
                  <a:srgbClr val="128AFF"/>
                </a:solidFill>
                <a:latin typeface="Lucida Console" pitchFamily="49" charset="0"/>
                <a:ea typeface="宋体" pitchFamily="2" charset="-122"/>
              </a:rPr>
              <a:t>2</a:t>
            </a:r>
            <a:r>
              <a:rPr lang="en-US" altLang="zh-CN" dirty="0">
                <a:solidFill>
                  <a:srgbClr val="000000"/>
                </a:solidFill>
                <a:latin typeface="Lucida Console" pitchFamily="49" charset="0"/>
                <a:ea typeface="宋体" pitchFamily="2" charset="-122"/>
              </a:rPr>
              <a:t>; j &lt;= </a:t>
            </a:r>
            <a:r>
              <a:rPr lang="en-US" altLang="zh-CN" dirty="0">
                <a:solidFill>
                  <a:srgbClr val="128AFF"/>
                </a:solidFill>
                <a:latin typeface="Lucida Console" pitchFamily="49" charset="0"/>
                <a:ea typeface="宋体" pitchFamily="2" charset="-122"/>
              </a:rPr>
              <a:t>80</a:t>
            </a:r>
            <a:r>
              <a:rPr lang="en-US" altLang="zh-CN" dirty="0">
                <a:solidFill>
                  <a:srgbClr val="000000"/>
                </a:solidFill>
                <a:latin typeface="Lucida Console" pitchFamily="49" charset="0"/>
                <a:ea typeface="宋体" pitchFamily="2" charset="-122"/>
              </a:rPr>
              <a:t>; j += </a:t>
            </a:r>
            <a:r>
              <a:rPr lang="en-US" altLang="zh-CN" dirty="0">
                <a:solidFill>
                  <a:srgbClr val="128AFF"/>
                </a:solidFill>
                <a:latin typeface="Lucida Console" pitchFamily="49" charset="0"/>
                <a:ea typeface="宋体" pitchFamily="2" charset="-122"/>
              </a:rPr>
              <a:t>5</a:t>
            </a:r>
            <a:r>
              <a:rPr lang="en-US" altLang="zh-CN" dirty="0">
                <a:solidFill>
                  <a:srgbClr val="000000"/>
                </a:solidFill>
                <a:latin typeface="Lucida Console" pitchFamily="49" charset="0"/>
                <a:ea typeface="宋体" pitchFamily="2" charset="-122"/>
              </a:rPr>
              <a:t>) {…}</a:t>
            </a:r>
          </a:p>
          <a:p>
            <a:pPr lvl="2" eaLnBrk="1" hangingPunct="1">
              <a:buNone/>
            </a:pPr>
            <a:r>
              <a:rPr lang="nn-NO" altLang="zh-CN" dirty="0">
                <a:solidFill>
                  <a:srgbClr val="0000FF"/>
                </a:solidFill>
                <a:latin typeface="Lucida Console" pitchFamily="49" charset="0"/>
                <a:ea typeface="宋体" pitchFamily="2" charset="-122"/>
              </a:rPr>
              <a:t>	</a:t>
            </a:r>
          </a:p>
          <a:p>
            <a:pPr lvl="2" eaLnBrk="1" hangingPunct="1">
              <a:buNone/>
            </a:pPr>
            <a:r>
              <a:rPr lang="zh-CN" altLang="en-US" dirty="0">
                <a:solidFill>
                  <a:srgbClr val="0000FF"/>
                </a:solidFill>
                <a:latin typeface="Lucida Console" pitchFamily="49" charset="0"/>
                <a:ea typeface="宋体" pitchFamily="2" charset="-122"/>
              </a:rPr>
              <a:t>  </a:t>
            </a:r>
            <a:r>
              <a:rPr lang="nn-NO" altLang="zh-CN" dirty="0">
                <a:solidFill>
                  <a:srgbClr val="0000FF"/>
                </a:solidFill>
                <a:latin typeface="Lucida Console" pitchFamily="49" charset="0"/>
                <a:ea typeface="宋体" pitchFamily="2" charset="-122"/>
              </a:rPr>
              <a:t>for</a:t>
            </a:r>
            <a:r>
              <a:rPr lang="nn-NO" altLang="zh-CN" dirty="0">
                <a:solidFill>
                  <a:srgbClr val="000000"/>
                </a:solidFill>
                <a:latin typeface="Lucida Console" pitchFamily="49" charset="0"/>
                <a:ea typeface="宋体" pitchFamily="2" charset="-122"/>
              </a:rPr>
              <a:t> ( </a:t>
            </a:r>
            <a:r>
              <a:rPr lang="nn-NO" altLang="zh-CN" dirty="0" err="1">
                <a:solidFill>
                  <a:srgbClr val="0000FF"/>
                </a:solidFill>
                <a:latin typeface="Lucida Console" pitchFamily="49" charset="0"/>
                <a:ea typeface="宋体" pitchFamily="2" charset="-122"/>
              </a:rPr>
              <a:t>int</a:t>
            </a:r>
            <a:r>
              <a:rPr lang="nn-NO" altLang="zh-CN" dirty="0">
                <a:solidFill>
                  <a:srgbClr val="000000"/>
                </a:solidFill>
                <a:latin typeface="Lucida Console" pitchFamily="49" charset="0"/>
                <a:ea typeface="宋体" pitchFamily="2" charset="-122"/>
              </a:rPr>
              <a:t> i = </a:t>
            </a:r>
            <a:r>
              <a:rPr lang="nn-NO" altLang="zh-CN" dirty="0">
                <a:solidFill>
                  <a:srgbClr val="128AFF"/>
                </a:solidFill>
                <a:latin typeface="Lucida Console" pitchFamily="49" charset="0"/>
                <a:ea typeface="宋体" pitchFamily="2" charset="-122"/>
              </a:rPr>
              <a:t>100</a:t>
            </a:r>
            <a:r>
              <a:rPr lang="nn-NO" altLang="zh-CN" dirty="0">
                <a:solidFill>
                  <a:srgbClr val="000000"/>
                </a:solidFill>
                <a:latin typeface="Lucida Console" pitchFamily="49" charset="0"/>
                <a:ea typeface="宋体" pitchFamily="2" charset="-122"/>
              </a:rPr>
              <a:t>; i &gt;= </a:t>
            </a:r>
            <a:r>
              <a:rPr lang="nn-NO" altLang="zh-CN" dirty="0">
                <a:solidFill>
                  <a:srgbClr val="128AFF"/>
                </a:solidFill>
                <a:latin typeface="Lucida Console" pitchFamily="49" charset="0"/>
                <a:ea typeface="宋体" pitchFamily="2" charset="-122"/>
              </a:rPr>
              <a:t>1</a:t>
            </a:r>
            <a:r>
              <a:rPr lang="nn-NO" altLang="zh-CN" dirty="0">
                <a:solidFill>
                  <a:srgbClr val="000000"/>
                </a:solidFill>
                <a:latin typeface="Lucida Console" pitchFamily="49" charset="0"/>
                <a:ea typeface="宋体" pitchFamily="2" charset="-122"/>
              </a:rPr>
              <a:t>; i-- )</a:t>
            </a:r>
            <a:r>
              <a:rPr lang="en-US" altLang="zh-CN" dirty="0">
                <a:solidFill>
                  <a:srgbClr val="000000"/>
                </a:solidFill>
                <a:latin typeface="Lucida Console" pitchFamily="49" charset="0"/>
                <a:ea typeface="宋体" pitchFamily="2" charset="-122"/>
              </a:rPr>
              <a:t>{…}</a:t>
            </a:r>
          </a:p>
          <a:p>
            <a:pPr lvl="2" eaLnBrk="1" hangingPunct="1">
              <a:buNone/>
            </a:pPr>
            <a:endParaRPr lang="en-US" altLang="zh-CN" dirty="0">
              <a:solidFill>
                <a:srgbClr val="0000FF"/>
              </a:solidFill>
              <a:latin typeface="Lucida Console" pitchFamily="49" charset="0"/>
              <a:ea typeface="宋体" pitchFamily="2" charset="-122"/>
            </a:endParaRPr>
          </a:p>
          <a:p>
            <a:pPr lvl="2" eaLnBrk="1" hangingPunct="1">
              <a:buNone/>
            </a:pPr>
            <a:r>
              <a:rPr lang="zh-CN" altLang="en-US" dirty="0">
                <a:solidFill>
                  <a:srgbClr val="0000FF"/>
                </a:solidFill>
                <a:latin typeface="Lucida Console" pitchFamily="49" charset="0"/>
                <a:ea typeface="宋体" pitchFamily="2" charset="-122"/>
              </a:rPr>
              <a:t>  </a:t>
            </a:r>
            <a:r>
              <a:rPr lang="en-US" altLang="zh-CN" dirty="0">
                <a:solidFill>
                  <a:srgbClr val="0000FF"/>
                </a:solidFill>
                <a:latin typeface="Lucida Console" pitchFamily="49" charset="0"/>
                <a:ea typeface="宋体" pitchFamily="2" charset="-122"/>
              </a:rPr>
              <a:t>for</a:t>
            </a:r>
            <a:r>
              <a:rPr lang="en-US" altLang="zh-CN" dirty="0">
                <a:solidFill>
                  <a:srgbClr val="000000"/>
                </a:solidFill>
                <a:latin typeface="Lucida Console" pitchFamily="49" charset="0"/>
                <a:ea typeface="宋体" pitchFamily="2" charset="-122"/>
              </a:rPr>
              <a:t> ( </a:t>
            </a:r>
            <a:r>
              <a:rPr lang="en-US" altLang="zh-CN" dirty="0" err="1">
                <a:solidFill>
                  <a:srgbClr val="0000FF"/>
                </a:solidFill>
                <a:latin typeface="Lucida Console" pitchFamily="49" charset="0"/>
                <a:ea typeface="宋体" pitchFamily="2" charset="-122"/>
              </a:rPr>
              <a:t>int</a:t>
            </a:r>
            <a:r>
              <a:rPr lang="en-US" altLang="zh-CN" dirty="0">
                <a:solidFill>
                  <a:srgbClr val="000000"/>
                </a:solidFill>
                <a:latin typeface="Lucida Console" pitchFamily="49" charset="0"/>
                <a:ea typeface="宋体" pitchFamily="2" charset="-122"/>
              </a:rPr>
              <a:t> number = </a:t>
            </a:r>
            <a:r>
              <a:rPr lang="en-US" altLang="zh-CN" dirty="0">
                <a:solidFill>
                  <a:srgbClr val="128AFF"/>
                </a:solidFill>
                <a:latin typeface="Lucida Console" pitchFamily="49" charset="0"/>
                <a:ea typeface="宋体" pitchFamily="2" charset="-122"/>
              </a:rPr>
              <a:t>2</a:t>
            </a:r>
            <a:r>
              <a:rPr lang="en-US" altLang="zh-CN" dirty="0">
                <a:solidFill>
                  <a:srgbClr val="000000"/>
                </a:solidFill>
                <a:latin typeface="Lucida Console" pitchFamily="49" charset="0"/>
                <a:ea typeface="宋体" pitchFamily="2" charset="-122"/>
              </a:rPr>
              <a:t>; </a:t>
            </a:r>
            <a:br>
              <a:rPr lang="en-US" altLang="zh-CN" dirty="0">
                <a:solidFill>
                  <a:srgbClr val="000000"/>
                </a:solidFill>
                <a:latin typeface="Lucida Console" pitchFamily="49" charset="0"/>
                <a:ea typeface="宋体" pitchFamily="2" charset="-122"/>
              </a:rPr>
            </a:br>
            <a:r>
              <a:rPr lang="en-US" altLang="zh-CN" dirty="0">
                <a:solidFill>
                  <a:srgbClr val="000000"/>
                </a:solidFill>
                <a:latin typeface="Lucida Console" pitchFamily="49" charset="0"/>
                <a:ea typeface="宋体" pitchFamily="2" charset="-122"/>
              </a:rPr>
              <a:t>   number &lt;= </a:t>
            </a:r>
            <a:r>
              <a:rPr lang="en-US" altLang="zh-CN" dirty="0">
                <a:solidFill>
                  <a:srgbClr val="128AFF"/>
                </a:solidFill>
                <a:latin typeface="Lucida Console" pitchFamily="49" charset="0"/>
                <a:ea typeface="宋体" pitchFamily="2" charset="-122"/>
              </a:rPr>
              <a:t>20</a:t>
            </a:r>
            <a:r>
              <a:rPr lang="en-US" altLang="zh-CN" dirty="0">
                <a:solidFill>
                  <a:srgbClr val="000000"/>
                </a:solidFill>
                <a:latin typeface="Lucida Console" pitchFamily="49" charset="0"/>
                <a:ea typeface="宋体" pitchFamily="2" charset="-122"/>
              </a:rPr>
              <a:t>; </a:t>
            </a:r>
            <a:br>
              <a:rPr lang="en-US" altLang="zh-CN" dirty="0">
                <a:solidFill>
                  <a:srgbClr val="000000"/>
                </a:solidFill>
                <a:latin typeface="Lucida Console" pitchFamily="49" charset="0"/>
                <a:ea typeface="宋体" pitchFamily="2" charset="-122"/>
              </a:rPr>
            </a:br>
            <a:r>
              <a:rPr lang="en-US" altLang="zh-CN" dirty="0">
                <a:solidFill>
                  <a:srgbClr val="000000"/>
                </a:solidFill>
                <a:latin typeface="Lucida Console" pitchFamily="49" charset="0"/>
                <a:ea typeface="宋体" pitchFamily="2" charset="-122"/>
              </a:rPr>
              <a:t>   total += number, number += </a:t>
            </a:r>
            <a:r>
              <a:rPr lang="en-US" altLang="zh-CN" dirty="0">
                <a:solidFill>
                  <a:srgbClr val="128AFF"/>
                </a:solidFill>
                <a:latin typeface="Lucida Console" pitchFamily="49" charset="0"/>
                <a:ea typeface="宋体" pitchFamily="2" charset="-122"/>
              </a:rPr>
              <a:t>2</a:t>
            </a:r>
            <a:r>
              <a:rPr lang="en-US" altLang="zh-CN" dirty="0">
                <a:solidFill>
                  <a:srgbClr val="000000"/>
                </a:solidFill>
                <a:latin typeface="Lucida Console" pitchFamily="49" charset="0"/>
                <a:ea typeface="宋体" pitchFamily="2" charset="-122"/>
              </a:rPr>
              <a:t> )</a:t>
            </a:r>
            <a:br>
              <a:rPr lang="en-US" altLang="zh-CN" dirty="0">
                <a:solidFill>
                  <a:srgbClr val="000000"/>
                </a:solidFill>
                <a:latin typeface="Lucida Console" pitchFamily="49" charset="0"/>
                <a:ea typeface="宋体" pitchFamily="2" charset="-122"/>
              </a:rPr>
            </a:br>
            <a:r>
              <a:rPr lang="en-US" altLang="zh-CN" dirty="0">
                <a:solidFill>
                  <a:srgbClr val="000000"/>
                </a:solidFill>
                <a:latin typeface="Lucida Console" pitchFamily="49" charset="0"/>
                <a:ea typeface="宋体" pitchFamily="2" charset="-122"/>
              </a:rPr>
              <a:t>   ; </a:t>
            </a:r>
            <a:r>
              <a:rPr lang="en-US" altLang="zh-CN" dirty="0">
                <a:solidFill>
                  <a:srgbClr val="00BF00"/>
                </a:solidFill>
                <a:latin typeface="Lucida Console" pitchFamily="49" charset="0"/>
                <a:ea typeface="宋体" pitchFamily="2" charset="-122"/>
              </a:rPr>
              <a:t>// empty statement</a:t>
            </a:r>
            <a:endParaRPr lang="en-US" altLang="zh-CN" dirty="0">
              <a:solidFill>
                <a:srgbClr val="000000"/>
              </a:solidFill>
              <a:latin typeface="Lucida Console" pitchFamily="49"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69635" name="Text Placeholder 2"/>
          <p:cNvSpPr>
            <a:spLocks noGrp="1"/>
          </p:cNvSpPr>
          <p:nvPr>
            <p:ph type="body" idx="1"/>
          </p:nvPr>
        </p:nvSpPr>
        <p:spPr/>
        <p:txBody>
          <a:bodyPr/>
          <a:lstStyle/>
          <a:p>
            <a:pPr eaLnBrk="1" hangingPunct="1">
              <a:lnSpc>
                <a:spcPct val="90000"/>
              </a:lnSpc>
            </a:pPr>
            <a:r>
              <a:rPr lang="en-US" altLang="zh-CN" dirty="0">
                <a:solidFill>
                  <a:srgbClr val="000000"/>
                </a:solidFill>
                <a:latin typeface="Times New Roman" pitchFamily="18" charset="0"/>
                <a:ea typeface="宋体" pitchFamily="2" charset="-122"/>
              </a:rPr>
              <a:t>Compound interest application</a:t>
            </a:r>
          </a:p>
          <a:p>
            <a:pPr lvl="1" eaLnBrk="1" hangingPunct="1">
              <a:lnSpc>
                <a:spcPct val="90000"/>
              </a:lnSpc>
            </a:pPr>
            <a:r>
              <a:rPr lang="en-US" altLang="zh-CN" i="1" dirty="0">
                <a:solidFill>
                  <a:srgbClr val="000000"/>
                </a:solidFill>
                <a:latin typeface="AGaramond" pitchFamily="18" charset="0"/>
                <a:ea typeface="宋体" pitchFamily="2" charset="-122"/>
              </a:rPr>
              <a:t>A person invests $1000 in a savings account yielding 5% interest. Assuming that all the interest is left on deposit, calculate and print the amount of money in the account at the end of each year for 10 years. Use the following formula to determine the amounts:</a:t>
            </a:r>
          </a:p>
          <a:p>
            <a:pPr lvl="1" eaLnBrk="1" hangingPunct="1">
              <a:lnSpc>
                <a:spcPct val="90000"/>
              </a:lnSpc>
              <a:buFont typeface="Verdana" pitchFamily="34" charset="0"/>
              <a:buNone/>
            </a:pPr>
            <a:r>
              <a:rPr lang="en-US" altLang="zh-CN" i="1" dirty="0">
                <a:solidFill>
                  <a:srgbClr val="000000"/>
                </a:solidFill>
                <a:latin typeface="AGaramond" pitchFamily="18" charset="0"/>
                <a:ea typeface="宋体" pitchFamily="2" charset="-122"/>
              </a:rPr>
              <a:t>	a = p (1 + r)</a:t>
            </a:r>
            <a:r>
              <a:rPr lang="en-US" altLang="zh-CN" i="1" baseline="30000" dirty="0">
                <a:solidFill>
                  <a:srgbClr val="000000"/>
                </a:solidFill>
                <a:latin typeface="AGaramond" pitchFamily="18" charset="0"/>
                <a:ea typeface="宋体" pitchFamily="2" charset="-122"/>
              </a:rPr>
              <a:t>n</a:t>
            </a:r>
          </a:p>
          <a:p>
            <a:pPr eaLnBrk="1" hangingPunct="1">
              <a:lnSpc>
                <a:spcPct val="90000"/>
              </a:lnSpc>
              <a:buFont typeface="Wingdings 3" pitchFamily="18" charset="2"/>
              <a:buNone/>
            </a:pPr>
            <a:r>
              <a:rPr lang="en-US" altLang="zh-CN" i="1" dirty="0">
                <a:solidFill>
                  <a:srgbClr val="000000"/>
                </a:solidFill>
                <a:latin typeface="AGaramond" pitchFamily="18" charset="0"/>
                <a:ea typeface="宋体" pitchFamily="2" charset="-122"/>
              </a:rPr>
              <a:t>	where</a:t>
            </a:r>
          </a:p>
          <a:p>
            <a:pPr lvl="1" eaLnBrk="1" hangingPunct="1">
              <a:lnSpc>
                <a:spcPct val="90000"/>
              </a:lnSpc>
              <a:buFont typeface="Verdana" pitchFamily="34" charset="0"/>
              <a:buNone/>
            </a:pPr>
            <a:r>
              <a:rPr lang="en-US" altLang="zh-CN" i="1" dirty="0">
                <a:solidFill>
                  <a:srgbClr val="000000"/>
                </a:solidFill>
                <a:latin typeface="AGaramond" pitchFamily="18" charset="0"/>
                <a:ea typeface="宋体" pitchFamily="2" charset="-122"/>
              </a:rPr>
              <a:t>	p is the original amount invested (i.e., the principal)</a:t>
            </a:r>
            <a:br>
              <a:rPr lang="en-US" altLang="zh-CN" i="1" dirty="0">
                <a:solidFill>
                  <a:srgbClr val="000000"/>
                </a:solidFill>
                <a:latin typeface="AGaramond" pitchFamily="18" charset="0"/>
                <a:ea typeface="宋体" pitchFamily="2" charset="-122"/>
              </a:rPr>
            </a:br>
            <a:r>
              <a:rPr lang="en-US" altLang="zh-CN" i="1" dirty="0">
                <a:solidFill>
                  <a:srgbClr val="000000"/>
                </a:solidFill>
                <a:latin typeface="AGaramond" pitchFamily="18" charset="0"/>
                <a:ea typeface="宋体" pitchFamily="2" charset="-122"/>
              </a:rPr>
              <a:t>r is the annual interest rate (e.g., use 0.05 for 5%)</a:t>
            </a:r>
            <a:br>
              <a:rPr lang="en-US" altLang="zh-CN" i="1" dirty="0">
                <a:solidFill>
                  <a:srgbClr val="000000"/>
                </a:solidFill>
                <a:latin typeface="AGaramond" pitchFamily="18" charset="0"/>
                <a:ea typeface="宋体" pitchFamily="2" charset="-122"/>
              </a:rPr>
            </a:br>
            <a:r>
              <a:rPr lang="en-US" altLang="zh-CN" i="1" dirty="0">
                <a:solidFill>
                  <a:srgbClr val="000000"/>
                </a:solidFill>
                <a:latin typeface="AGaramond" pitchFamily="18" charset="0"/>
                <a:ea typeface="宋体" pitchFamily="2" charset="-122"/>
              </a:rPr>
              <a:t>n is the number of years</a:t>
            </a:r>
            <a:br>
              <a:rPr lang="en-US" altLang="zh-CN" i="1" dirty="0">
                <a:solidFill>
                  <a:srgbClr val="000000"/>
                </a:solidFill>
                <a:latin typeface="AGaramond" pitchFamily="18" charset="0"/>
                <a:ea typeface="宋体" pitchFamily="2" charset="-122"/>
              </a:rPr>
            </a:br>
            <a:r>
              <a:rPr lang="en-US" altLang="zh-CN" i="1" dirty="0">
                <a:solidFill>
                  <a:srgbClr val="000000"/>
                </a:solidFill>
                <a:latin typeface="AGaramond" pitchFamily="18" charset="0"/>
                <a:ea typeface="宋体" pitchFamily="2" charset="-122"/>
              </a:rPr>
              <a:t>a is the amount on deposit at the end of the nth year.</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R="6200"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endParaRPr lang="en-US" i="1" dirty="0">
              <a:solidFill>
                <a:srgbClr val="000000"/>
              </a:solidFill>
              <a:latin typeface="AGaramond"/>
            </a:endParaRPr>
          </a:p>
        </p:txBody>
      </p:sp>
      <p:sp>
        <p:nvSpPr>
          <p:cNvPr id="71683"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solution to this problem (Fig. 5.6) involves a loop that performs the indicated calculation for each of the 10 years the money remains on deposit. </a:t>
            </a:r>
          </a:p>
          <a:p>
            <a:pPr eaLnBrk="1" hangingPunct="1"/>
            <a:r>
              <a:rPr lang="en-US" altLang="zh-CN" dirty="0">
                <a:solidFill>
                  <a:srgbClr val="000000"/>
                </a:solidFill>
                <a:latin typeface="Times New Roman" pitchFamily="18" charset="0"/>
                <a:ea typeface="宋体" pitchFamily="2" charset="-122"/>
              </a:rPr>
              <a:t>Java treats floating-point constants like </a:t>
            </a:r>
            <a:r>
              <a:rPr lang="en-US" altLang="zh-CN" dirty="0">
                <a:solidFill>
                  <a:srgbClr val="000000"/>
                </a:solidFill>
                <a:latin typeface="Lucida Console" pitchFamily="49" charset="0"/>
                <a:ea typeface="宋体" pitchFamily="2" charset="-122"/>
              </a:rPr>
              <a:t>1000.0</a:t>
            </a:r>
            <a:r>
              <a:rPr lang="en-US" altLang="zh-CN" dirty="0">
                <a:solidFill>
                  <a:srgbClr val="000000"/>
                </a:solidFill>
                <a:latin typeface="Times New Roman" pitchFamily="18" charset="0"/>
                <a:ea typeface="宋体" pitchFamily="2" charset="-122"/>
              </a:rPr>
              <a:t> and </a:t>
            </a:r>
            <a:r>
              <a:rPr lang="en-US" altLang="zh-CN" dirty="0">
                <a:solidFill>
                  <a:srgbClr val="000000"/>
                </a:solidFill>
                <a:latin typeface="Lucida Console" pitchFamily="49" charset="0"/>
                <a:ea typeface="宋体" pitchFamily="2" charset="-122"/>
              </a:rPr>
              <a:t>0.05</a:t>
            </a:r>
            <a:r>
              <a:rPr lang="en-US" altLang="zh-CN" dirty="0">
                <a:solidFill>
                  <a:srgbClr val="000000"/>
                </a:solidFill>
                <a:latin typeface="Times New Roman" pitchFamily="18" charset="0"/>
                <a:ea typeface="宋体" pitchFamily="2" charset="-122"/>
              </a:rPr>
              <a:t> as type </a:t>
            </a:r>
            <a:r>
              <a:rPr lang="en-US" altLang="zh-CN" dirty="0">
                <a:solidFill>
                  <a:srgbClr val="000000"/>
                </a:solidFill>
                <a:latin typeface="Lucida Console" pitchFamily="49" charset="0"/>
                <a:ea typeface="宋体" pitchFamily="2" charset="-122"/>
              </a:rPr>
              <a:t>double</a:t>
            </a:r>
            <a:r>
              <a:rPr lang="en-US" altLang="zh-CN" dirty="0">
                <a:solidFill>
                  <a:srgbClr val="000000"/>
                </a:solidFill>
                <a:latin typeface="Times New Roman" pitchFamily="18" charset="0"/>
                <a:ea typeface="宋体" pitchFamily="2" charset="-122"/>
              </a:rPr>
              <a:t>. </a:t>
            </a:r>
          </a:p>
          <a:p>
            <a:pPr eaLnBrk="1" hangingPunct="1"/>
            <a:r>
              <a:rPr lang="en-US" altLang="zh-CN" dirty="0">
                <a:solidFill>
                  <a:srgbClr val="000000"/>
                </a:solidFill>
                <a:latin typeface="Times New Roman" pitchFamily="18" charset="0"/>
                <a:ea typeface="宋体" pitchFamily="2" charset="-122"/>
              </a:rPr>
              <a:t>Java treats whole-number constants like </a:t>
            </a:r>
            <a:r>
              <a:rPr lang="en-US" altLang="zh-CN" dirty="0">
                <a:solidFill>
                  <a:srgbClr val="000000"/>
                </a:solidFill>
                <a:latin typeface="Lucida Console" pitchFamily="49" charset="0"/>
                <a:ea typeface="宋体" pitchFamily="2" charset="-122"/>
              </a:rPr>
              <a:t>7</a:t>
            </a:r>
            <a:r>
              <a:rPr lang="en-US" altLang="zh-CN" dirty="0">
                <a:solidFill>
                  <a:srgbClr val="000000"/>
                </a:solidFill>
                <a:latin typeface="Times New Roman" pitchFamily="18" charset="0"/>
                <a:ea typeface="宋体" pitchFamily="2" charset="-122"/>
              </a:rPr>
              <a:t> and </a:t>
            </a:r>
            <a:r>
              <a:rPr lang="en-US" altLang="zh-CN" dirty="0">
                <a:solidFill>
                  <a:srgbClr val="000000"/>
                </a:solidFill>
                <a:latin typeface="Lucida Console" pitchFamily="49" charset="0"/>
                <a:ea typeface="宋体" pitchFamily="2" charset="-122"/>
              </a:rPr>
              <a:t>-22</a:t>
            </a:r>
            <a:r>
              <a:rPr lang="en-US" altLang="zh-CN" dirty="0">
                <a:solidFill>
                  <a:srgbClr val="000000"/>
                </a:solidFill>
                <a:latin typeface="Times New Roman" pitchFamily="18" charset="0"/>
                <a:ea typeface="宋体" pitchFamily="2" charset="-122"/>
              </a:rPr>
              <a:t> as type </a:t>
            </a:r>
            <a:r>
              <a:rPr lang="en-US" altLang="zh-CN" dirty="0">
                <a:solidFill>
                  <a:srgbClr val="000000"/>
                </a:solidFill>
                <a:latin typeface="Lucida Console" pitchFamily="49" charset="0"/>
                <a:ea typeface="宋体" pitchFamily="2" charset="-122"/>
              </a:rPr>
              <a:t>int</a:t>
            </a:r>
            <a:r>
              <a:rPr lang="en-US" altLang="zh-CN" dirty="0">
                <a:solidFill>
                  <a:srgbClr val="000000"/>
                </a:solidFill>
                <a:latin typeface="Times New Roman" pitchFamily="18" charset="0"/>
                <a:ea typeface="宋体" pitchFamily="2" charset="-122"/>
              </a:rPr>
              <a: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h05imageslides_Page_23.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ch05imageslides_Page_24.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29029" y="656092"/>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77827" name="Text Placeholder 2"/>
          <p:cNvSpPr>
            <a:spLocks noGrp="1"/>
          </p:cNvSpPr>
          <p:nvPr>
            <p:ph type="body" idx="1"/>
          </p:nvPr>
        </p:nvSpPr>
        <p:spPr/>
        <p:txBody>
          <a:bodyPr/>
          <a:lstStyle/>
          <a:p>
            <a:pPr eaLnBrk="1" hangingPunct="1">
              <a:lnSpc>
                <a:spcPct val="150000"/>
              </a:lnSpc>
            </a:pPr>
            <a:r>
              <a:rPr lang="en-US" altLang="zh-CN" sz="2500" dirty="0">
                <a:solidFill>
                  <a:srgbClr val="000000"/>
                </a:solidFill>
                <a:latin typeface="Times New Roman" pitchFamily="18" charset="0"/>
                <a:ea typeface="宋体" pitchFamily="2" charset="-122"/>
              </a:rPr>
              <a:t>In the format </a:t>
            </a:r>
            <a:r>
              <a:rPr lang="en-US" altLang="zh-CN" sz="2500" dirty="0" err="1">
                <a:solidFill>
                  <a:srgbClr val="000000"/>
                </a:solidFill>
                <a:latin typeface="Times New Roman" pitchFamily="18" charset="0"/>
                <a:ea typeface="宋体" pitchFamily="2" charset="-122"/>
              </a:rPr>
              <a:t>specifier</a:t>
            </a:r>
            <a:r>
              <a:rPr lang="en-US" altLang="zh-CN" sz="2500" dirty="0">
                <a:solidFill>
                  <a:srgbClr val="000000"/>
                </a:solidFill>
                <a:latin typeface="Times New Roman" pitchFamily="18" charset="0"/>
                <a:ea typeface="宋体" pitchFamily="2" charset="-122"/>
              </a:rPr>
              <a:t> </a:t>
            </a:r>
            <a:r>
              <a:rPr lang="en-US" altLang="zh-CN" sz="2500" dirty="0">
                <a:solidFill>
                  <a:srgbClr val="000000"/>
                </a:solidFill>
                <a:latin typeface="Lucida Console" pitchFamily="49" charset="0"/>
                <a:ea typeface="宋体" pitchFamily="2" charset="-122"/>
              </a:rPr>
              <a:t>%20s</a:t>
            </a:r>
            <a:endParaRPr lang="en-US" altLang="zh-CN" sz="2500" dirty="0">
              <a:solidFill>
                <a:srgbClr val="000000"/>
              </a:solidFill>
              <a:latin typeface="Times New Roman" pitchFamily="18" charset="0"/>
              <a:ea typeface="宋体" pitchFamily="2" charset="-122"/>
            </a:endParaRPr>
          </a:p>
          <a:p>
            <a:pPr lvl="1" eaLnBrk="1" hangingPunct="1">
              <a:lnSpc>
                <a:spcPct val="150000"/>
              </a:lnSpc>
            </a:pPr>
            <a:r>
              <a:rPr lang="en-US" altLang="zh-CN" sz="2100" dirty="0">
                <a:solidFill>
                  <a:srgbClr val="000000"/>
                </a:solidFill>
                <a:latin typeface="Lucida Console" pitchFamily="49" charset="0"/>
                <a:ea typeface="宋体" pitchFamily="2" charset="-122"/>
                <a:cs typeface="Times New Roman" pitchFamily="18" charset="0"/>
              </a:rPr>
              <a:t>20:</a:t>
            </a:r>
          </a:p>
          <a:p>
            <a:pPr lvl="2" eaLnBrk="1" hangingPunct="1">
              <a:lnSpc>
                <a:spcPct val="150000"/>
              </a:lnSpc>
            </a:pPr>
            <a:r>
              <a:rPr lang="en-US" altLang="zh-CN" sz="1900" dirty="0" err="1">
                <a:solidFill>
                  <a:srgbClr val="000000"/>
                </a:solidFill>
                <a:latin typeface="Lucida Console" pitchFamily="49" charset="0"/>
                <a:ea typeface="宋体" pitchFamily="2" charset="-122"/>
                <a:cs typeface="Times New Roman" pitchFamily="18" charset="0"/>
              </a:rPr>
              <a:t>printf</a:t>
            </a:r>
            <a:r>
              <a:rPr lang="en-US" altLang="zh-CN" sz="1900" dirty="0">
                <a:solidFill>
                  <a:srgbClr val="000000"/>
                </a:solidFill>
                <a:latin typeface="Times New Roman" pitchFamily="18" charset="0"/>
                <a:ea typeface="宋体" pitchFamily="2" charset="-122"/>
                <a:cs typeface="Times New Roman" pitchFamily="18" charset="0"/>
              </a:rPr>
              <a:t> displays the value with at least 20 character positions. </a:t>
            </a:r>
          </a:p>
          <a:p>
            <a:pPr lvl="2" eaLnBrk="1" hangingPunct="1">
              <a:lnSpc>
                <a:spcPct val="150000"/>
              </a:lnSpc>
            </a:pPr>
            <a:r>
              <a:rPr lang="en-US" altLang="zh-CN" sz="2200" b="1" dirty="0">
                <a:solidFill>
                  <a:srgbClr val="0000FF"/>
                </a:solidFill>
                <a:latin typeface="Times New Roman" pitchFamily="18" charset="0"/>
                <a:ea typeface="宋体" pitchFamily="2" charset="-122"/>
              </a:rPr>
              <a:t>right justified</a:t>
            </a:r>
            <a:endParaRPr lang="en-US" altLang="zh-CN" sz="1900" b="1" dirty="0">
              <a:solidFill>
                <a:srgbClr val="000000"/>
              </a:solidFill>
              <a:latin typeface="Times New Roman" pitchFamily="18" charset="0"/>
              <a:ea typeface="宋体" pitchFamily="2" charset="-122"/>
              <a:cs typeface="Times New Roman" pitchFamily="18" charset="0"/>
            </a:endParaRPr>
          </a:p>
          <a:p>
            <a:pPr lvl="1" eaLnBrk="1" hangingPunct="1">
              <a:lnSpc>
                <a:spcPct val="150000"/>
              </a:lnSpc>
            </a:pPr>
            <a:r>
              <a:rPr lang="en-US" altLang="zh-CN" sz="2100" dirty="0">
                <a:solidFill>
                  <a:srgbClr val="000000"/>
                </a:solidFill>
                <a:latin typeface="Times New Roman" pitchFamily="18" charset="0"/>
                <a:ea typeface="宋体" pitchFamily="2" charset="-122"/>
              </a:rPr>
              <a:t>To indicate that values should be output </a:t>
            </a:r>
            <a:r>
              <a:rPr lang="en-US" altLang="zh-CN" sz="2100" b="1" dirty="0">
                <a:solidFill>
                  <a:srgbClr val="0000FF"/>
                </a:solidFill>
                <a:latin typeface="Times New Roman" pitchFamily="18" charset="0"/>
                <a:ea typeface="宋体" pitchFamily="2" charset="-122"/>
              </a:rPr>
              <a:t>left justified</a:t>
            </a:r>
            <a:r>
              <a:rPr lang="en-US" altLang="zh-CN" sz="2100" dirty="0">
                <a:solidFill>
                  <a:srgbClr val="000000"/>
                </a:solidFill>
                <a:latin typeface="Times New Roman" pitchFamily="18" charset="0"/>
                <a:ea typeface="宋体" pitchFamily="2" charset="-122"/>
              </a:rPr>
              <a:t>, precede the field width with the </a:t>
            </a:r>
            <a:r>
              <a:rPr lang="en-US" altLang="zh-CN" sz="2100" b="1" dirty="0">
                <a:solidFill>
                  <a:srgbClr val="0000FF"/>
                </a:solidFill>
                <a:latin typeface="Times New Roman" pitchFamily="18" charset="0"/>
                <a:ea typeface="宋体" pitchFamily="2" charset="-122"/>
              </a:rPr>
              <a:t>minus sign (</a:t>
            </a:r>
            <a:r>
              <a:rPr lang="en-US" altLang="zh-CN" sz="2100" b="1" dirty="0">
                <a:solidFill>
                  <a:srgbClr val="0000FF"/>
                </a:solidFill>
                <a:latin typeface="LucidaSansTypewriter" pitchFamily="49" charset="0"/>
                <a:ea typeface="宋体" pitchFamily="2" charset="-122"/>
              </a:rPr>
              <a:t>–</a:t>
            </a:r>
            <a:r>
              <a:rPr lang="en-US" altLang="zh-CN" sz="2100" b="1" dirty="0">
                <a:solidFill>
                  <a:srgbClr val="0000FF"/>
                </a:solidFill>
                <a:latin typeface="Times New Roman" pitchFamily="18" charset="0"/>
                <a:ea typeface="宋体" pitchFamily="2" charset="-122"/>
              </a:rPr>
              <a:t>) formatting flag</a:t>
            </a:r>
            <a:r>
              <a:rPr lang="en-US" altLang="zh-CN" sz="2100" dirty="0">
                <a:solidFill>
                  <a:srgbClr val="000000"/>
                </a:solidFill>
                <a:latin typeface="Times New Roman" pitchFamily="18" charset="0"/>
                <a:ea typeface="宋体" pitchFamily="2" charset="-122"/>
              </a:rPr>
              <a:t> (e.g., </a:t>
            </a:r>
            <a:r>
              <a:rPr lang="en-US" altLang="zh-CN" sz="2100" dirty="0">
                <a:solidFill>
                  <a:srgbClr val="000000"/>
                </a:solidFill>
                <a:latin typeface="Lucida Console" pitchFamily="49" charset="0"/>
                <a:ea typeface="宋体" pitchFamily="2" charset="-122"/>
              </a:rPr>
              <a:t>%-20s</a:t>
            </a:r>
            <a:r>
              <a:rPr lang="en-US" altLang="zh-CN" sz="2100"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79875" name="Text Placeholder 2"/>
          <p:cNvSpPr>
            <a:spLocks noGrp="1"/>
          </p:cNvSpPr>
          <p:nvPr>
            <p:ph type="body" idx="1"/>
          </p:nvPr>
        </p:nvSpPr>
        <p:spPr/>
        <p:txBody>
          <a:bodyPr/>
          <a:lstStyle/>
          <a:p>
            <a:pPr eaLnBrk="1" hangingPunct="1">
              <a:lnSpc>
                <a:spcPct val="150000"/>
              </a:lnSpc>
            </a:pPr>
            <a:r>
              <a:rPr lang="en-US" altLang="zh-CN" sz="2300" dirty="0">
                <a:solidFill>
                  <a:srgbClr val="000000"/>
                </a:solidFill>
                <a:latin typeface="Times New Roman" pitchFamily="18" charset="0"/>
                <a:ea typeface="宋体" pitchFamily="2" charset="-122"/>
              </a:rPr>
              <a:t>Java does not include an exponentiation operator—</a:t>
            </a:r>
            <a:r>
              <a:rPr lang="en-US" altLang="zh-CN" sz="2300" dirty="0">
                <a:solidFill>
                  <a:srgbClr val="000000"/>
                </a:solidFill>
                <a:latin typeface="Lucida Console" pitchFamily="49" charset="0"/>
                <a:ea typeface="宋体" pitchFamily="2" charset="-122"/>
              </a:rPr>
              <a:t>Math</a:t>
            </a:r>
            <a:r>
              <a:rPr lang="en-US" altLang="zh-CN" sz="2300" dirty="0">
                <a:solidFill>
                  <a:srgbClr val="000000"/>
                </a:solidFill>
                <a:latin typeface="Times New Roman" pitchFamily="18" charset="0"/>
                <a:ea typeface="宋体" pitchFamily="2" charset="-122"/>
              </a:rPr>
              <a:t> class </a:t>
            </a:r>
            <a:r>
              <a:rPr lang="en-US" altLang="zh-CN" sz="2300" dirty="0">
                <a:solidFill>
                  <a:srgbClr val="000000"/>
                </a:solidFill>
                <a:latin typeface="Lucida Console" pitchFamily="49" charset="0"/>
                <a:ea typeface="宋体" pitchFamily="2" charset="-122"/>
              </a:rPr>
              <a:t>static</a:t>
            </a:r>
            <a:r>
              <a:rPr lang="en-US" altLang="zh-CN" sz="2300" dirty="0">
                <a:solidFill>
                  <a:srgbClr val="000000"/>
                </a:solidFill>
                <a:latin typeface="Times New Roman" pitchFamily="18" charset="0"/>
                <a:ea typeface="宋体" pitchFamily="2" charset="-122"/>
              </a:rPr>
              <a:t> method </a:t>
            </a:r>
            <a:r>
              <a:rPr lang="en-US" altLang="zh-CN" sz="2300" dirty="0">
                <a:solidFill>
                  <a:srgbClr val="000000"/>
                </a:solidFill>
                <a:latin typeface="Lucida Console" pitchFamily="49" charset="0"/>
                <a:ea typeface="宋体" pitchFamily="2" charset="-122"/>
              </a:rPr>
              <a:t>pow</a:t>
            </a:r>
            <a:r>
              <a:rPr lang="en-US" altLang="zh-CN" sz="2300" dirty="0">
                <a:solidFill>
                  <a:srgbClr val="000000"/>
                </a:solidFill>
                <a:latin typeface="Times New Roman" pitchFamily="18" charset="0"/>
                <a:ea typeface="宋体" pitchFamily="2" charset="-122"/>
              </a:rPr>
              <a:t> can be used for raising a value to a power. </a:t>
            </a:r>
          </a:p>
          <a:p>
            <a:pPr eaLnBrk="1" hangingPunct="1">
              <a:lnSpc>
                <a:spcPct val="150000"/>
              </a:lnSpc>
            </a:pPr>
            <a:r>
              <a:rPr lang="en-US" altLang="zh-CN" sz="2300" dirty="0">
                <a:solidFill>
                  <a:srgbClr val="000000"/>
                </a:solidFill>
                <a:latin typeface="Times New Roman" pitchFamily="18" charset="0"/>
                <a:ea typeface="宋体" pitchFamily="2" charset="-122"/>
              </a:rPr>
              <a:t>You can call a </a:t>
            </a:r>
            <a:r>
              <a:rPr lang="en-US" altLang="zh-CN" sz="2300" dirty="0">
                <a:solidFill>
                  <a:srgbClr val="FF0000"/>
                </a:solidFill>
                <a:latin typeface="Lucida Console" pitchFamily="49" charset="0"/>
                <a:ea typeface="宋体" pitchFamily="2" charset="-122"/>
              </a:rPr>
              <a:t>static</a:t>
            </a:r>
            <a:r>
              <a:rPr lang="en-US" altLang="zh-CN" sz="2300" dirty="0">
                <a:solidFill>
                  <a:srgbClr val="FF0000"/>
                </a:solidFill>
                <a:latin typeface="Times New Roman" pitchFamily="18" charset="0"/>
                <a:ea typeface="宋体" pitchFamily="2" charset="-122"/>
              </a:rPr>
              <a:t> </a:t>
            </a:r>
            <a:r>
              <a:rPr lang="en-US" altLang="zh-CN" sz="2300" dirty="0">
                <a:solidFill>
                  <a:srgbClr val="000000"/>
                </a:solidFill>
                <a:latin typeface="Times New Roman" pitchFamily="18" charset="0"/>
                <a:ea typeface="宋体" pitchFamily="2" charset="-122"/>
              </a:rPr>
              <a:t>method by specifying the class name followed by a dot (</a:t>
            </a:r>
            <a:r>
              <a:rPr lang="en-US" altLang="zh-CN" sz="2300" dirty="0">
                <a:solidFill>
                  <a:srgbClr val="000000"/>
                </a:solidFill>
                <a:latin typeface="Lucida Console" pitchFamily="49" charset="0"/>
                <a:ea typeface="宋体" pitchFamily="2" charset="-122"/>
              </a:rPr>
              <a:t>.</a:t>
            </a:r>
            <a:r>
              <a:rPr lang="en-US" altLang="zh-CN" sz="2300" dirty="0">
                <a:solidFill>
                  <a:srgbClr val="000000"/>
                </a:solidFill>
                <a:latin typeface="Times New Roman" pitchFamily="18" charset="0"/>
                <a:ea typeface="宋体" pitchFamily="2" charset="-122"/>
              </a:rPr>
              <a:t>) and the method name, as in </a:t>
            </a:r>
          </a:p>
          <a:p>
            <a:pPr lvl="2" eaLnBrk="1" hangingPunct="1">
              <a:lnSpc>
                <a:spcPct val="150000"/>
              </a:lnSpc>
            </a:pPr>
            <a:r>
              <a:rPr lang="en-US" altLang="zh-CN" sz="1800" i="1" dirty="0" err="1">
                <a:solidFill>
                  <a:srgbClr val="FF0000"/>
                </a:solidFill>
                <a:latin typeface="AGaramond" pitchFamily="18" charset="0"/>
                <a:ea typeface="宋体" pitchFamily="2" charset="-122"/>
              </a:rPr>
              <a:t>ClassName</a:t>
            </a:r>
            <a:r>
              <a:rPr lang="en-US" altLang="zh-CN" sz="1800" dirty="0" err="1">
                <a:solidFill>
                  <a:srgbClr val="FF0000"/>
                </a:solidFill>
                <a:latin typeface="Lucida Console" pitchFamily="49" charset="0"/>
                <a:ea typeface="宋体" pitchFamily="2" charset="-122"/>
              </a:rPr>
              <a:t>.</a:t>
            </a:r>
            <a:r>
              <a:rPr lang="en-US" altLang="zh-CN" sz="1800" i="1" dirty="0" err="1">
                <a:solidFill>
                  <a:srgbClr val="FF0000"/>
                </a:solidFill>
                <a:latin typeface="AGaramond" pitchFamily="18" charset="0"/>
                <a:ea typeface="宋体" pitchFamily="2" charset="-122"/>
              </a:rPr>
              <a:t>methodName</a:t>
            </a:r>
            <a:r>
              <a:rPr lang="en-US" altLang="zh-CN" sz="1800" dirty="0">
                <a:solidFill>
                  <a:srgbClr val="FF0000"/>
                </a:solidFill>
                <a:latin typeface="Lucida Console" pitchFamily="49" charset="0"/>
                <a:ea typeface="宋体" pitchFamily="2" charset="-122"/>
              </a:rPr>
              <a:t>( </a:t>
            </a:r>
            <a:r>
              <a:rPr lang="en-US" altLang="zh-CN" sz="1800" i="1" dirty="0">
                <a:solidFill>
                  <a:srgbClr val="FF0000"/>
                </a:solidFill>
                <a:latin typeface="AGaramond" pitchFamily="18" charset="0"/>
                <a:ea typeface="宋体" pitchFamily="2" charset="-122"/>
              </a:rPr>
              <a:t>arguments</a:t>
            </a:r>
            <a:r>
              <a:rPr lang="en-US" altLang="zh-CN" sz="1800" dirty="0">
                <a:solidFill>
                  <a:srgbClr val="FF0000"/>
                </a:solidFill>
                <a:latin typeface="Lucida Console" pitchFamily="49" charset="0"/>
                <a:ea typeface="宋体" pitchFamily="2" charset="-122"/>
              </a:rPr>
              <a:t> )</a:t>
            </a:r>
          </a:p>
          <a:p>
            <a:pPr eaLnBrk="1" hangingPunct="1">
              <a:lnSpc>
                <a:spcPct val="150000"/>
              </a:lnSpc>
            </a:pPr>
            <a:r>
              <a:rPr lang="en-US" altLang="zh-CN" sz="2300" dirty="0" err="1">
                <a:solidFill>
                  <a:srgbClr val="000000"/>
                </a:solidFill>
                <a:latin typeface="Lucida Console" pitchFamily="49" charset="0"/>
                <a:ea typeface="宋体" pitchFamily="2" charset="-122"/>
              </a:rPr>
              <a:t>Math.pow</a:t>
            </a:r>
            <a:r>
              <a:rPr lang="en-US" altLang="zh-CN" sz="2300" dirty="0">
                <a:solidFill>
                  <a:srgbClr val="000000"/>
                </a:solidFill>
                <a:latin typeface="Lucida Console" pitchFamily="49" charset="0"/>
                <a:ea typeface="宋体" pitchFamily="2" charset="-122"/>
              </a:rPr>
              <a:t>(</a:t>
            </a:r>
            <a:r>
              <a:rPr lang="en-US" altLang="zh-CN" sz="2300" i="1" dirty="0">
                <a:solidFill>
                  <a:srgbClr val="000000"/>
                </a:solidFill>
                <a:latin typeface="Times New Roman" pitchFamily="18" charset="0"/>
                <a:ea typeface="宋体" pitchFamily="2" charset="-122"/>
              </a:rPr>
              <a:t>x</a:t>
            </a:r>
            <a:r>
              <a:rPr lang="en-US" altLang="zh-CN" sz="2300" dirty="0">
                <a:solidFill>
                  <a:srgbClr val="000000"/>
                </a:solidFill>
                <a:latin typeface="Lucida Console" pitchFamily="49" charset="0"/>
                <a:ea typeface="宋体" pitchFamily="2" charset="-122"/>
              </a:rPr>
              <a:t>,</a:t>
            </a:r>
            <a:r>
              <a:rPr lang="en-US" altLang="zh-CN" sz="2300" i="1" dirty="0">
                <a:solidFill>
                  <a:srgbClr val="000000"/>
                </a:solidFill>
                <a:latin typeface="Times New Roman" pitchFamily="18" charset="0"/>
                <a:ea typeface="宋体" pitchFamily="2" charset="-122"/>
              </a:rPr>
              <a:t> y</a:t>
            </a:r>
            <a:r>
              <a:rPr lang="en-US" altLang="zh-CN" sz="2300" dirty="0">
                <a:solidFill>
                  <a:srgbClr val="000000"/>
                </a:solidFill>
                <a:latin typeface="Lucida Console" pitchFamily="49" charset="0"/>
                <a:ea typeface="宋体" pitchFamily="2" charset="-122"/>
              </a:rPr>
              <a:t>)</a:t>
            </a:r>
            <a:r>
              <a:rPr lang="en-US" altLang="zh-CN" sz="2300" dirty="0">
                <a:solidFill>
                  <a:srgbClr val="000000"/>
                </a:solidFill>
                <a:latin typeface="Times New Roman" pitchFamily="18" charset="0"/>
                <a:ea typeface="宋体" pitchFamily="2" charset="-122"/>
              </a:rPr>
              <a:t> calculates the value of x raised to the </a:t>
            </a:r>
            <a:r>
              <a:rPr lang="en-US" altLang="zh-CN" sz="2300" dirty="0" err="1">
                <a:solidFill>
                  <a:srgbClr val="000000"/>
                </a:solidFill>
                <a:latin typeface="Times New Roman" pitchFamily="18" charset="0"/>
                <a:ea typeface="宋体" pitchFamily="2" charset="-122"/>
              </a:rPr>
              <a:t>y</a:t>
            </a:r>
            <a:r>
              <a:rPr lang="en-US" altLang="zh-CN" sz="2300" baseline="30000" dirty="0" err="1">
                <a:solidFill>
                  <a:srgbClr val="000000"/>
                </a:solidFill>
                <a:latin typeface="Times New Roman" pitchFamily="18" charset="0"/>
                <a:ea typeface="宋体" pitchFamily="2" charset="-122"/>
              </a:rPr>
              <a:t>th</a:t>
            </a:r>
            <a:r>
              <a:rPr lang="en-US" altLang="zh-CN" sz="2300" dirty="0">
                <a:solidFill>
                  <a:srgbClr val="000000"/>
                </a:solidFill>
                <a:latin typeface="Times New Roman" pitchFamily="18" charset="0"/>
                <a:ea typeface="宋体" pitchFamily="2" charset="-122"/>
              </a:rPr>
              <a:t> power. The method receives two </a:t>
            </a:r>
            <a:r>
              <a:rPr lang="en-US" altLang="zh-CN" sz="2300" dirty="0">
                <a:solidFill>
                  <a:srgbClr val="000000"/>
                </a:solidFill>
                <a:latin typeface="Lucida Console" pitchFamily="49" charset="0"/>
                <a:ea typeface="宋体" pitchFamily="2" charset="-122"/>
              </a:rPr>
              <a:t>double</a:t>
            </a:r>
            <a:r>
              <a:rPr lang="en-US" altLang="zh-CN" sz="2300" dirty="0">
                <a:solidFill>
                  <a:srgbClr val="000000"/>
                </a:solidFill>
                <a:latin typeface="Times New Roman" pitchFamily="18" charset="0"/>
                <a:ea typeface="宋体" pitchFamily="2" charset="-122"/>
              </a:rPr>
              <a:t> arguments and returns a </a:t>
            </a:r>
            <a:r>
              <a:rPr lang="en-US" altLang="zh-CN" sz="2300" dirty="0">
                <a:solidFill>
                  <a:srgbClr val="000000"/>
                </a:solidFill>
                <a:latin typeface="Lucida Console" pitchFamily="49" charset="0"/>
                <a:ea typeface="宋体" pitchFamily="2" charset="-122"/>
              </a:rPr>
              <a:t>double</a:t>
            </a:r>
            <a:r>
              <a:rPr lang="en-US" altLang="zh-CN" sz="2300" dirty="0">
                <a:solidFill>
                  <a:srgbClr val="000000"/>
                </a:solidFill>
                <a:latin typeface="Times New Roman" pitchFamily="18" charset="0"/>
                <a:ea typeface="宋体" pitchFamily="2" charset="-122"/>
              </a:rPr>
              <a:t> value.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h05imageslides_Page_02.png"/>
          <p:cNvPicPr>
            <a:picLocks noGrp="1" noChangeAspect="1"/>
          </p:cNvPicPr>
          <p:nvPr isPhoto="1"/>
        </p:nvPicPr>
        <p:blipFill>
          <a:blip r:embed="rId3" cstate="print">
            <a:extLst>
              <a:ext uri="{28A0092B-C50C-407E-A947-70E740481C1C}">
                <a14:useLocalDpi xmlns:a14="http://schemas.microsoft.com/office/drawing/2010/main" val="0"/>
              </a:ext>
            </a:extLst>
          </a:blip>
          <a:srcRect r="21667" b="43123"/>
          <a:stretch>
            <a:fillRect/>
          </a:stretch>
        </p:blipFill>
        <p:spPr bwMode="auto">
          <a:xfrm>
            <a:off x="0" y="652463"/>
            <a:ext cx="9144000"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24B5A1"/>
                </a:solidFill>
                <a:latin typeface="Arial"/>
              </a:rPr>
              <a:t>5.4  </a:t>
            </a:r>
            <a:r>
              <a:rPr lang="en-US">
                <a:solidFill>
                  <a:srgbClr val="3380E6"/>
                </a:solidFill>
                <a:latin typeface="Arial"/>
              </a:rPr>
              <a:t>Examples Using the </a:t>
            </a:r>
            <a:r>
              <a:rPr lang="en-US">
                <a:solidFill>
                  <a:srgbClr val="3380E6"/>
                </a:solidFill>
                <a:latin typeface="Lucida Console"/>
              </a:rPr>
              <a:t>for</a:t>
            </a:r>
            <a:r>
              <a:rPr lang="en-US">
                <a:solidFill>
                  <a:srgbClr val="3380E6"/>
                </a:solidFill>
                <a:latin typeface="Arial"/>
              </a:rPr>
              <a:t> Statement (Cont.)</a:t>
            </a:r>
          </a:p>
        </p:txBody>
      </p:sp>
      <p:sp>
        <p:nvSpPr>
          <p:cNvPr id="82947" name="Text Placeholder 2"/>
          <p:cNvSpPr>
            <a:spLocks noGrp="1"/>
          </p:cNvSpPr>
          <p:nvPr>
            <p:ph type="body" idx="1"/>
          </p:nvPr>
        </p:nvSpPr>
        <p:spPr/>
        <p:txBody>
          <a:bodyPr/>
          <a:lstStyle/>
          <a:p>
            <a:pPr eaLnBrk="1" hangingPunct="1">
              <a:lnSpc>
                <a:spcPct val="150000"/>
              </a:lnSpc>
            </a:pPr>
            <a:r>
              <a:rPr lang="en-US" altLang="zh-CN" sz="2500" dirty="0">
                <a:solidFill>
                  <a:srgbClr val="000000"/>
                </a:solidFill>
                <a:latin typeface="Times New Roman" pitchFamily="18" charset="0"/>
                <a:ea typeface="宋体" pitchFamily="2" charset="-122"/>
              </a:rPr>
              <a:t>In the format </a:t>
            </a:r>
            <a:r>
              <a:rPr lang="en-US" altLang="zh-CN" sz="2500" dirty="0" err="1">
                <a:solidFill>
                  <a:srgbClr val="000000"/>
                </a:solidFill>
                <a:latin typeface="Times New Roman" pitchFamily="18" charset="0"/>
                <a:ea typeface="宋体" pitchFamily="2" charset="-122"/>
              </a:rPr>
              <a:t>specifier</a:t>
            </a:r>
            <a:r>
              <a:rPr lang="en-US" altLang="zh-CN" sz="2500" dirty="0">
                <a:solidFill>
                  <a:srgbClr val="000000"/>
                </a:solidFill>
                <a:latin typeface="Times New Roman" pitchFamily="18" charset="0"/>
                <a:ea typeface="宋体" pitchFamily="2" charset="-122"/>
              </a:rPr>
              <a:t> </a:t>
            </a:r>
            <a:r>
              <a:rPr lang="en-US" altLang="zh-CN" sz="2500" dirty="0">
                <a:solidFill>
                  <a:srgbClr val="FF0000"/>
                </a:solidFill>
                <a:latin typeface="Lucida Console" pitchFamily="49" charset="0"/>
                <a:ea typeface="宋体" pitchFamily="2" charset="-122"/>
              </a:rPr>
              <a:t>%,20.2f</a:t>
            </a:r>
            <a:endParaRPr lang="en-US" altLang="zh-CN" sz="2500" dirty="0">
              <a:solidFill>
                <a:srgbClr val="000000"/>
              </a:solidFill>
              <a:latin typeface="Times New Roman" pitchFamily="18" charset="0"/>
              <a:ea typeface="宋体" pitchFamily="2" charset="-122"/>
              <a:cs typeface="Times New Roman" pitchFamily="18" charset="0"/>
            </a:endParaRPr>
          </a:p>
          <a:p>
            <a:pPr lvl="1" eaLnBrk="1" hangingPunct="1">
              <a:lnSpc>
                <a:spcPct val="150000"/>
              </a:lnSpc>
            </a:pPr>
            <a:r>
              <a:rPr lang="en-US" altLang="zh-CN" sz="2100" b="1" dirty="0">
                <a:solidFill>
                  <a:srgbClr val="0000FF"/>
                </a:solidFill>
                <a:latin typeface="Times New Roman" pitchFamily="18" charset="0"/>
                <a:ea typeface="宋体" pitchFamily="2" charset="-122"/>
                <a:cs typeface="Times New Roman" pitchFamily="18" charset="0"/>
              </a:rPr>
              <a:t>comma (,) formatting flag</a:t>
            </a:r>
            <a:r>
              <a:rPr lang="en-US" altLang="zh-CN" sz="2100" b="1" dirty="0">
                <a:solidFill>
                  <a:srgbClr val="000000"/>
                </a:solidFill>
                <a:latin typeface="Times New Roman" pitchFamily="18" charset="0"/>
                <a:ea typeface="宋体" pitchFamily="2" charset="-122"/>
                <a:cs typeface="Times New Roman" pitchFamily="18" charset="0"/>
              </a:rPr>
              <a:t> </a:t>
            </a:r>
          </a:p>
          <a:p>
            <a:pPr lvl="2" eaLnBrk="1" hangingPunct="1">
              <a:lnSpc>
                <a:spcPct val="150000"/>
              </a:lnSpc>
            </a:pPr>
            <a:r>
              <a:rPr lang="en-US" altLang="zh-CN" sz="1900" dirty="0">
                <a:solidFill>
                  <a:srgbClr val="000000"/>
                </a:solidFill>
                <a:latin typeface="Times New Roman" pitchFamily="18" charset="0"/>
                <a:ea typeface="宋体" pitchFamily="2" charset="-122"/>
                <a:cs typeface="Times New Roman" pitchFamily="18" charset="0"/>
              </a:rPr>
              <a:t>indicates that the floating-point value should be output with </a:t>
            </a:r>
            <a:r>
              <a:rPr lang="en-US" altLang="zh-CN" sz="1900" dirty="0">
                <a:solidFill>
                  <a:srgbClr val="FF0000"/>
                </a:solidFill>
                <a:latin typeface="Times New Roman" pitchFamily="18" charset="0"/>
                <a:ea typeface="宋体" pitchFamily="2" charset="-122"/>
                <a:cs typeface="Times New Roman" pitchFamily="18" charset="0"/>
              </a:rPr>
              <a:t>a</a:t>
            </a:r>
            <a:r>
              <a:rPr lang="en-US" altLang="zh-CN" sz="1900" b="1" dirty="0">
                <a:solidFill>
                  <a:srgbClr val="FF0000"/>
                </a:solidFill>
                <a:latin typeface="Times New Roman" pitchFamily="18" charset="0"/>
                <a:ea typeface="宋体" pitchFamily="2" charset="-122"/>
                <a:cs typeface="Times New Roman" pitchFamily="18" charset="0"/>
              </a:rPr>
              <a:t> grouping separator. </a:t>
            </a:r>
          </a:p>
          <a:p>
            <a:pPr lvl="2" eaLnBrk="1" hangingPunct="1">
              <a:lnSpc>
                <a:spcPct val="150000"/>
              </a:lnSpc>
            </a:pPr>
            <a:r>
              <a:rPr lang="en-US" altLang="zh-CN" sz="1900" dirty="0">
                <a:solidFill>
                  <a:srgbClr val="000000"/>
                </a:solidFill>
                <a:latin typeface="Times New Roman" pitchFamily="18" charset="0"/>
                <a:ea typeface="宋体" pitchFamily="2" charset="-122"/>
              </a:rPr>
              <a:t>Separator is specific to the user’s locale (i.e., country). </a:t>
            </a:r>
          </a:p>
          <a:p>
            <a:pPr lvl="2" eaLnBrk="1" hangingPunct="1">
              <a:lnSpc>
                <a:spcPct val="150000"/>
              </a:lnSpc>
            </a:pPr>
            <a:r>
              <a:rPr lang="en-US" altLang="zh-CN" sz="1900" dirty="0">
                <a:solidFill>
                  <a:srgbClr val="000000"/>
                </a:solidFill>
                <a:latin typeface="Times New Roman" pitchFamily="18" charset="0"/>
                <a:ea typeface="宋体" pitchFamily="2" charset="-122"/>
              </a:rPr>
              <a:t>In the United States: 1,234.45. </a:t>
            </a:r>
          </a:p>
          <a:p>
            <a:pPr lvl="1" eaLnBrk="1" hangingPunct="1">
              <a:lnSpc>
                <a:spcPct val="150000"/>
              </a:lnSpc>
            </a:pPr>
            <a:r>
              <a:rPr lang="en-US" altLang="zh-CN" sz="2100" b="1" dirty="0">
                <a:solidFill>
                  <a:srgbClr val="0000FF"/>
                </a:solidFill>
                <a:latin typeface="Times New Roman" pitchFamily="18" charset="0"/>
                <a:ea typeface="宋体" pitchFamily="2" charset="-122"/>
                <a:cs typeface="Times New Roman" pitchFamily="18" charset="0"/>
              </a:rPr>
              <a:t>.2</a:t>
            </a:r>
          </a:p>
          <a:p>
            <a:pPr lvl="2" eaLnBrk="1" hangingPunct="1">
              <a:lnSpc>
                <a:spcPct val="150000"/>
              </a:lnSpc>
            </a:pPr>
            <a:r>
              <a:rPr lang="en-US" altLang="zh-CN" sz="1900" dirty="0">
                <a:solidFill>
                  <a:srgbClr val="000000"/>
                </a:solidFill>
                <a:latin typeface="Times New Roman" pitchFamily="18" charset="0"/>
                <a:ea typeface="宋体" pitchFamily="2" charset="-122"/>
              </a:rPr>
              <a:t> specifies the formatted number’s precision—in this case, the number is </a:t>
            </a:r>
            <a:r>
              <a:rPr lang="en-US" altLang="zh-CN" sz="1900" dirty="0">
                <a:solidFill>
                  <a:srgbClr val="FF0000"/>
                </a:solidFill>
                <a:latin typeface="Times New Roman" pitchFamily="18" charset="0"/>
                <a:ea typeface="宋体" pitchFamily="2" charset="-122"/>
              </a:rPr>
              <a:t>rounded</a:t>
            </a:r>
            <a:r>
              <a:rPr lang="en-US" altLang="zh-CN" sz="1900" dirty="0">
                <a:solidFill>
                  <a:srgbClr val="000000"/>
                </a:solidFill>
                <a:latin typeface="Times New Roman" pitchFamily="18" charset="0"/>
                <a:ea typeface="宋体" pitchFamily="2" charset="-122"/>
              </a:rPr>
              <a:t> to the nearest hundredth and output with two digits to the right of the decimal point.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h05imageslides_Page_2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5.5  </a:t>
            </a:r>
            <a:r>
              <a:rPr lang="en-US">
                <a:solidFill>
                  <a:srgbClr val="3380E6"/>
                </a:solidFill>
                <a:latin typeface="Lucida Console"/>
              </a:rPr>
              <a:t>do</a:t>
            </a:r>
            <a:r>
              <a:rPr lang="en-US">
                <a:solidFill>
                  <a:srgbClr val="3380E6"/>
                </a:solidFill>
                <a:latin typeface="Arial"/>
              </a:rPr>
              <a:t>…</a:t>
            </a:r>
            <a:r>
              <a:rPr lang="en-US">
                <a:solidFill>
                  <a:srgbClr val="3380E6"/>
                </a:solidFill>
                <a:latin typeface="Lucida Console"/>
              </a:rPr>
              <a:t>while</a:t>
            </a:r>
            <a:r>
              <a:rPr lang="en-US">
                <a:solidFill>
                  <a:srgbClr val="3380E6"/>
                </a:solidFill>
                <a:latin typeface="Arial"/>
              </a:rPr>
              <a:t> Repetition Statement</a:t>
            </a:r>
          </a:p>
        </p:txBody>
      </p:sp>
      <p:pic>
        <p:nvPicPr>
          <p:cNvPr id="6" name="Picture 1" descr="ch05imageslides_Page_2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05imageslides_Page_27.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a:t>
            </a:r>
          </a:p>
        </p:txBody>
      </p:sp>
      <p:sp>
        <p:nvSpPr>
          <p:cNvPr id="97283" name="Text Placeholder 2"/>
          <p:cNvSpPr>
            <a:spLocks noGrp="1"/>
          </p:cNvSpPr>
          <p:nvPr>
            <p:ph type="body" idx="1"/>
          </p:nvPr>
        </p:nvSpPr>
        <p:spPr/>
        <p:txBody>
          <a:bodyPr/>
          <a:lstStyle/>
          <a:p>
            <a:pPr>
              <a:lnSpc>
                <a:spcPct val="200000"/>
              </a:lnSpc>
            </a:pPr>
            <a:r>
              <a:rPr lang="en-US" altLang="zh-CN" dirty="0">
                <a:solidFill>
                  <a:srgbClr val="0000FF"/>
                </a:solidFill>
                <a:latin typeface="LucidaSansTypewriter" pitchFamily="49" charset="0"/>
                <a:ea typeface="宋体" pitchFamily="2" charset="-122"/>
              </a:rPr>
              <a:t>switch</a:t>
            </a:r>
            <a:r>
              <a:rPr lang="en-US" altLang="zh-CN" b="1" dirty="0">
                <a:solidFill>
                  <a:srgbClr val="0000FF"/>
                </a:solidFill>
                <a:latin typeface="AGaramond Bold" pitchFamily="50" charset="0"/>
                <a:ea typeface="宋体" pitchFamily="2" charset="-122"/>
              </a:rPr>
              <a:t> </a:t>
            </a:r>
            <a:r>
              <a:rPr lang="en-US" altLang="zh-CN" b="1" dirty="0">
                <a:solidFill>
                  <a:srgbClr val="0000FF"/>
                </a:solidFill>
                <a:latin typeface="Times New Roman" pitchFamily="18" charset="0"/>
                <a:ea typeface="宋体" pitchFamily="2" charset="-122"/>
                <a:cs typeface="Times New Roman" pitchFamily="18" charset="0"/>
              </a:rPr>
              <a:t>multiple-selection statement</a:t>
            </a:r>
            <a:r>
              <a:rPr lang="en-US" altLang="zh-CN" b="1" dirty="0">
                <a:solidFill>
                  <a:srgbClr val="000000"/>
                </a:solidFill>
                <a:latin typeface="Times New Roman" pitchFamily="18" charset="0"/>
                <a:ea typeface="宋体" pitchFamily="2" charset="-122"/>
                <a:cs typeface="Times New Roman" pitchFamily="18" charset="0"/>
              </a:rPr>
              <a:t> </a:t>
            </a:r>
            <a:r>
              <a:rPr lang="en-US" altLang="zh-CN" dirty="0">
                <a:solidFill>
                  <a:srgbClr val="000000"/>
                </a:solidFill>
                <a:latin typeface="Times New Roman" pitchFamily="18" charset="0"/>
                <a:ea typeface="宋体" pitchFamily="2" charset="-122"/>
              </a:rPr>
              <a:t>performs different actions based on the possible values of a </a:t>
            </a:r>
            <a:r>
              <a:rPr lang="en-US" altLang="zh-CN" b="1" dirty="0">
                <a:solidFill>
                  <a:srgbClr val="0000FF"/>
                </a:solidFill>
                <a:latin typeface="Times New Roman" pitchFamily="18" charset="0"/>
                <a:ea typeface="宋体" pitchFamily="2" charset="-122"/>
              </a:rPr>
              <a:t>constant integral expression</a:t>
            </a:r>
            <a:r>
              <a:rPr lang="en-US" altLang="zh-CN" b="1"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of type </a:t>
            </a:r>
            <a:r>
              <a:rPr lang="en-US" altLang="zh-CN" dirty="0">
                <a:solidFill>
                  <a:srgbClr val="000000"/>
                </a:solidFill>
                <a:latin typeface="Lucida Console" pitchFamily="49" charset="0"/>
                <a:ea typeface="宋体" pitchFamily="2" charset="-122"/>
              </a:rPr>
              <a:t>byte</a:t>
            </a:r>
            <a:r>
              <a:rPr lang="en-US" altLang="zh-CN" dirty="0">
                <a:solidFill>
                  <a:srgbClr val="000000"/>
                </a:solidFill>
                <a:latin typeface="Times New Roman" pitchFamily="18" charset="0"/>
                <a:ea typeface="宋体" pitchFamily="2" charset="-122"/>
              </a:rPr>
              <a:t>, </a:t>
            </a:r>
            <a:r>
              <a:rPr lang="en-US" altLang="zh-CN" dirty="0">
                <a:solidFill>
                  <a:srgbClr val="000000"/>
                </a:solidFill>
                <a:latin typeface="Lucida Console" pitchFamily="49" charset="0"/>
                <a:ea typeface="宋体" pitchFamily="2" charset="-122"/>
              </a:rPr>
              <a:t>short</a:t>
            </a:r>
            <a:r>
              <a:rPr lang="en-US" altLang="zh-CN" dirty="0">
                <a:solidFill>
                  <a:srgbClr val="000000"/>
                </a:solidFill>
                <a:latin typeface="Times New Roman" pitchFamily="18" charset="0"/>
                <a:ea typeface="宋体" pitchFamily="2" charset="-122"/>
              </a:rPr>
              <a:t>, </a:t>
            </a:r>
            <a:r>
              <a:rPr lang="en-US" altLang="zh-CN" dirty="0" err="1">
                <a:solidFill>
                  <a:srgbClr val="000000"/>
                </a:solidFill>
                <a:latin typeface="Lucida Console" pitchFamily="49" charset="0"/>
                <a:ea typeface="宋体" pitchFamily="2" charset="-122"/>
              </a:rPr>
              <a:t>int</a:t>
            </a:r>
            <a:r>
              <a:rPr lang="en-US" altLang="zh-CN" dirty="0">
                <a:solidFill>
                  <a:srgbClr val="000000"/>
                </a:solidFill>
                <a:latin typeface="Times New Roman" pitchFamily="18" charset="0"/>
                <a:ea typeface="宋体" pitchFamily="2" charset="-122"/>
              </a:rPr>
              <a:t> or </a:t>
            </a:r>
            <a:r>
              <a:rPr lang="en-US" altLang="zh-CN" dirty="0">
                <a:solidFill>
                  <a:srgbClr val="000000"/>
                </a:solidFill>
                <a:latin typeface="Lucida Console" pitchFamily="49" charset="0"/>
                <a:ea typeface="宋体" pitchFamily="2" charset="-122"/>
              </a:rPr>
              <a:t>char. </a:t>
            </a:r>
            <a:r>
              <a:rPr lang="en-US" altLang="zh-CN" dirty="0">
                <a:solidFill>
                  <a:srgbClr val="000000"/>
                </a:solidFill>
                <a:latin typeface="Times New Roman" pitchFamily="18" charset="0"/>
                <a:ea typeface="宋体" pitchFamily="2" charset="-122"/>
              </a:rPr>
              <a:t>As of Java SE 7, the expression may also be a </a:t>
            </a:r>
            <a:r>
              <a:rPr lang="en-US" altLang="zh-CN" dirty="0">
                <a:solidFill>
                  <a:srgbClr val="000000"/>
                </a:solidFill>
                <a:latin typeface="Lucida Console" pitchFamily="49" charset="0"/>
                <a:ea typeface="宋体" pitchFamily="2" charset="-122"/>
              </a:rPr>
              <a:t>String.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1" descr="ch05imageslides_Page_4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3277560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h05imageslides_Page_27.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h05imageslides_Page_2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h05imageslides_Page_29.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h05imageslides_Page_30.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5.1  </a:t>
            </a:r>
            <a:r>
              <a:rPr lang="en-US">
                <a:solidFill>
                  <a:srgbClr val="3380E6"/>
                </a:solidFill>
                <a:latin typeface="Arial"/>
              </a:rPr>
              <a:t>Introduction</a:t>
            </a:r>
          </a:p>
        </p:txBody>
      </p:sp>
      <p:sp>
        <p:nvSpPr>
          <p:cNvPr id="16387" name="Text Placeholder 2"/>
          <p:cNvSpPr>
            <a:spLocks noGrp="1"/>
          </p:cNvSpPr>
          <p:nvPr>
            <p:ph type="body" idx="1"/>
          </p:nvPr>
        </p:nvSpPr>
        <p:spPr/>
        <p:txBody>
          <a:bodyPr/>
          <a:lstStyle/>
          <a:p>
            <a:pPr eaLnBrk="1" hangingPunct="1"/>
            <a:r>
              <a:rPr lang="en-US" altLang="zh-CN" dirty="0">
                <a:solidFill>
                  <a:srgbClr val="000000"/>
                </a:solidFill>
                <a:latin typeface="Lucida Console" pitchFamily="49" charset="0"/>
                <a:ea typeface="宋体" pitchFamily="2" charset="-122"/>
              </a:rPr>
              <a:t>for</a:t>
            </a:r>
            <a:r>
              <a:rPr lang="en-US" altLang="zh-CN" dirty="0">
                <a:solidFill>
                  <a:srgbClr val="000000"/>
                </a:solidFill>
                <a:latin typeface="Times New Roman" pitchFamily="18" charset="0"/>
                <a:ea typeface="宋体" pitchFamily="2" charset="-122"/>
              </a:rPr>
              <a:t> repetition statement</a:t>
            </a:r>
          </a:p>
          <a:p>
            <a:pPr eaLnBrk="1" hangingPunct="1"/>
            <a:r>
              <a:rPr lang="en-US" altLang="zh-CN" dirty="0">
                <a:solidFill>
                  <a:srgbClr val="000000"/>
                </a:solidFill>
                <a:latin typeface="Lucida Console" pitchFamily="49" charset="0"/>
                <a:ea typeface="宋体" pitchFamily="2" charset="-122"/>
              </a:rPr>
              <a:t>do</a:t>
            </a:r>
            <a:r>
              <a:rPr lang="en-US" altLang="zh-CN" dirty="0">
                <a:solidFill>
                  <a:srgbClr val="000000"/>
                </a:solidFill>
                <a:latin typeface="Times New Roman" pitchFamily="18" charset="0"/>
                <a:ea typeface="宋体" pitchFamily="2" charset="-122"/>
              </a:rPr>
              <a:t>…</a:t>
            </a:r>
            <a:r>
              <a:rPr lang="en-US" altLang="zh-CN" dirty="0">
                <a:solidFill>
                  <a:srgbClr val="000000"/>
                </a:solidFill>
                <a:latin typeface="Lucida Console" pitchFamily="49" charset="0"/>
                <a:ea typeface="宋体" pitchFamily="2" charset="-122"/>
              </a:rPr>
              <a:t>while</a:t>
            </a:r>
            <a:r>
              <a:rPr lang="en-US" altLang="zh-CN" dirty="0">
                <a:solidFill>
                  <a:srgbClr val="000000"/>
                </a:solidFill>
                <a:latin typeface="Times New Roman" pitchFamily="18" charset="0"/>
                <a:ea typeface="宋体" pitchFamily="2" charset="-122"/>
              </a:rPr>
              <a:t> repetition statement </a:t>
            </a:r>
          </a:p>
          <a:p>
            <a:pPr eaLnBrk="1" hangingPunct="1"/>
            <a:r>
              <a:rPr lang="en-US" altLang="zh-CN" dirty="0">
                <a:solidFill>
                  <a:srgbClr val="000000"/>
                </a:solidFill>
                <a:latin typeface="Lucida Console" pitchFamily="49" charset="0"/>
                <a:ea typeface="宋体" pitchFamily="2" charset="-122"/>
              </a:rPr>
              <a:t>switch</a:t>
            </a:r>
            <a:r>
              <a:rPr lang="en-US" altLang="zh-CN" dirty="0">
                <a:solidFill>
                  <a:srgbClr val="000000"/>
                </a:solidFill>
                <a:latin typeface="Times New Roman" pitchFamily="18" charset="0"/>
                <a:ea typeface="宋体" pitchFamily="2" charset="-122"/>
              </a:rPr>
              <a:t> multiple-selection statement</a:t>
            </a:r>
          </a:p>
          <a:p>
            <a:pPr eaLnBrk="1" hangingPunct="1"/>
            <a:r>
              <a:rPr lang="en-US" altLang="zh-CN" dirty="0">
                <a:solidFill>
                  <a:srgbClr val="000000"/>
                </a:solidFill>
                <a:latin typeface="Lucida Console" pitchFamily="49" charset="0"/>
                <a:ea typeface="宋体" pitchFamily="2" charset="-122"/>
              </a:rPr>
              <a:t>break</a:t>
            </a:r>
            <a:r>
              <a:rPr lang="en-US" altLang="zh-CN" dirty="0">
                <a:solidFill>
                  <a:srgbClr val="000000"/>
                </a:solidFill>
                <a:latin typeface="Times New Roman" pitchFamily="18" charset="0"/>
                <a:ea typeface="宋体" pitchFamily="2" charset="-122"/>
              </a:rPr>
              <a:t> statement</a:t>
            </a:r>
          </a:p>
          <a:p>
            <a:pPr eaLnBrk="1" hangingPunct="1"/>
            <a:r>
              <a:rPr lang="en-US" altLang="zh-CN" dirty="0">
                <a:solidFill>
                  <a:srgbClr val="000000"/>
                </a:solidFill>
                <a:latin typeface="Lucida Console" pitchFamily="49" charset="0"/>
                <a:ea typeface="宋体" pitchFamily="2" charset="-122"/>
              </a:rPr>
              <a:t>continue</a:t>
            </a:r>
            <a:r>
              <a:rPr lang="en-US" altLang="zh-CN" dirty="0">
                <a:solidFill>
                  <a:srgbClr val="000000"/>
                </a:solidFill>
                <a:latin typeface="Times New Roman" pitchFamily="18" charset="0"/>
                <a:ea typeface="宋体" pitchFamily="2" charset="-122"/>
              </a:rPr>
              <a:t> statement</a:t>
            </a:r>
          </a:p>
          <a:p>
            <a:pPr eaLnBrk="1" hangingPunct="1"/>
            <a:r>
              <a:rPr lang="en-US" altLang="zh-CN" dirty="0">
                <a:solidFill>
                  <a:srgbClr val="000000"/>
                </a:solidFill>
                <a:latin typeface="Times New Roman" pitchFamily="18" charset="0"/>
                <a:ea typeface="宋体" pitchFamily="2" charset="-122"/>
              </a:rPr>
              <a:t>Logical operators</a:t>
            </a:r>
          </a:p>
          <a:p>
            <a:pPr eaLnBrk="1" hangingPunct="1"/>
            <a:r>
              <a:rPr lang="en-US" altLang="zh-CN" dirty="0">
                <a:solidFill>
                  <a:srgbClr val="000000"/>
                </a:solidFill>
                <a:latin typeface="Times New Roman" pitchFamily="18" charset="0"/>
                <a:ea typeface="宋体" pitchFamily="2" charset="-122"/>
              </a:rPr>
              <a:t>Control statements summary.</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h05imageslides_Page_31.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h05imageslides_Page_3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h05imageslides_Page_3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h05imageslides_Page_3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pic>
        <p:nvPicPr>
          <p:cNvPr id="4" name="Picture 1" descr="ch05imageslides_Page_35.png"/>
          <p:cNvPicPr>
            <a:picLocks noGrp="1" noChangeAspect="1"/>
          </p:cNvPicPr>
          <p:nvPr isPhoto="1"/>
        </p:nvPicPr>
        <p:blipFill rotWithShape="1">
          <a:blip r:embed="rId3">
            <a:extLst>
              <a:ext uri="{28A0092B-C50C-407E-A947-70E740481C1C}">
                <a14:useLocalDpi xmlns:a14="http://schemas.microsoft.com/office/drawing/2010/main" val="0"/>
              </a:ext>
            </a:extLst>
          </a:blip>
          <a:srcRect r="20000" b="70182"/>
          <a:stretch/>
        </p:blipFill>
        <p:spPr bwMode="auto">
          <a:xfrm>
            <a:off x="0" y="2307772"/>
            <a:ext cx="7315200" cy="165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h05imageslides_Page_3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h05imageslides_Page_37.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h05imageslides_Page_3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111619" name="Text Placeholder 2"/>
          <p:cNvSpPr>
            <a:spLocks noGrp="1"/>
          </p:cNvSpPr>
          <p:nvPr>
            <p:ph type="body" idx="1"/>
          </p:nvPr>
        </p:nvSpPr>
        <p:spPr/>
        <p:txBody>
          <a:bodyPr/>
          <a:lstStyle/>
          <a:p>
            <a:pPr eaLnBrk="1" hangingPunct="1">
              <a:lnSpc>
                <a:spcPts val="3500"/>
              </a:lnSpc>
            </a:pPr>
            <a:r>
              <a:rPr lang="en-US" altLang="zh-CN" sz="2300">
                <a:solidFill>
                  <a:srgbClr val="000000"/>
                </a:solidFill>
                <a:latin typeface="Times New Roman" pitchFamily="18" charset="0"/>
                <a:ea typeface="宋体" pitchFamily="2" charset="-122"/>
              </a:rPr>
              <a:t>The </a:t>
            </a:r>
            <a:r>
              <a:rPr lang="en-US" altLang="zh-CN" sz="2300" b="1">
                <a:solidFill>
                  <a:srgbClr val="0000FF"/>
                </a:solidFill>
                <a:latin typeface="Times New Roman" pitchFamily="18" charset="0"/>
                <a:ea typeface="宋体" pitchFamily="2" charset="-122"/>
                <a:cs typeface="Times New Roman" pitchFamily="18" charset="0"/>
              </a:rPr>
              <a:t>end-of-file indicator</a:t>
            </a:r>
            <a:r>
              <a:rPr lang="en-US" altLang="zh-CN" sz="2300" b="1">
                <a:solidFill>
                  <a:srgbClr val="000000"/>
                </a:solidFill>
                <a:latin typeface="Times New Roman" pitchFamily="18" charset="0"/>
                <a:ea typeface="宋体" pitchFamily="2" charset="-122"/>
                <a:cs typeface="Times New Roman" pitchFamily="18" charset="0"/>
              </a:rPr>
              <a:t> </a:t>
            </a:r>
            <a:r>
              <a:rPr lang="en-US" altLang="zh-CN" sz="2300">
                <a:solidFill>
                  <a:srgbClr val="000000"/>
                </a:solidFill>
                <a:latin typeface="Times New Roman" pitchFamily="18" charset="0"/>
                <a:ea typeface="宋体" pitchFamily="2" charset="-122"/>
              </a:rPr>
              <a:t>is a system-dependent keystroke combination which the user enters to indicate that there is no more data to input. </a:t>
            </a:r>
          </a:p>
          <a:p>
            <a:pPr eaLnBrk="1" hangingPunct="1">
              <a:lnSpc>
                <a:spcPts val="3500"/>
              </a:lnSpc>
            </a:pPr>
            <a:r>
              <a:rPr lang="en-US" altLang="zh-CN" sz="2300">
                <a:solidFill>
                  <a:srgbClr val="000000"/>
                </a:solidFill>
                <a:latin typeface="Times New Roman" pitchFamily="18" charset="0"/>
                <a:ea typeface="宋体" pitchFamily="2" charset="-122"/>
              </a:rPr>
              <a:t>On </a:t>
            </a:r>
            <a:r>
              <a:rPr lang="en-US" altLang="zh-CN" sz="2300">
                <a:solidFill>
                  <a:srgbClr val="FF0000"/>
                </a:solidFill>
                <a:latin typeface="Times New Roman" pitchFamily="18" charset="0"/>
                <a:ea typeface="宋体" pitchFamily="2" charset="-122"/>
              </a:rPr>
              <a:t>UNIX/Linux/Mac</a:t>
            </a:r>
            <a:r>
              <a:rPr lang="en-US" altLang="zh-CN" sz="2300">
                <a:solidFill>
                  <a:srgbClr val="000000"/>
                </a:solidFill>
                <a:latin typeface="Times New Roman" pitchFamily="18" charset="0"/>
                <a:ea typeface="宋体" pitchFamily="2" charset="-122"/>
              </a:rPr>
              <a:t> OS X systems, end-of-file is entered by typing the sequence</a:t>
            </a:r>
          </a:p>
          <a:p>
            <a:pPr lvl="2" eaLnBrk="1" hangingPunct="1">
              <a:lnSpc>
                <a:spcPts val="3500"/>
              </a:lnSpc>
            </a:pPr>
            <a:r>
              <a:rPr lang="en-US" altLang="zh-CN" sz="1800" i="1">
                <a:solidFill>
                  <a:srgbClr val="FF0000"/>
                </a:solidFill>
                <a:latin typeface="AGaramond" pitchFamily="18" charset="0"/>
                <a:ea typeface="宋体" pitchFamily="2" charset="-122"/>
              </a:rPr>
              <a:t>&lt;Ctrl&gt; d</a:t>
            </a:r>
            <a:r>
              <a:rPr lang="en-US" altLang="zh-CN" sz="1800" i="1">
                <a:solidFill>
                  <a:srgbClr val="FF0000"/>
                </a:solidFill>
                <a:latin typeface="Lucida Console" pitchFamily="49" charset="0"/>
                <a:ea typeface="宋体" pitchFamily="2" charset="-122"/>
              </a:rPr>
              <a:t> </a:t>
            </a:r>
          </a:p>
          <a:p>
            <a:pPr eaLnBrk="1" hangingPunct="1">
              <a:lnSpc>
                <a:spcPts val="3500"/>
              </a:lnSpc>
            </a:pPr>
            <a:r>
              <a:rPr lang="en-US" altLang="zh-CN" sz="2300">
                <a:solidFill>
                  <a:srgbClr val="000000"/>
                </a:solidFill>
                <a:latin typeface="Times New Roman" pitchFamily="18" charset="0"/>
                <a:ea typeface="宋体" pitchFamily="2" charset="-122"/>
              </a:rPr>
              <a:t>On </a:t>
            </a:r>
            <a:r>
              <a:rPr lang="en-US" altLang="zh-CN" sz="2300">
                <a:solidFill>
                  <a:srgbClr val="FF0000"/>
                </a:solidFill>
                <a:latin typeface="Times New Roman" pitchFamily="18" charset="0"/>
                <a:ea typeface="宋体" pitchFamily="2" charset="-122"/>
              </a:rPr>
              <a:t>Windows</a:t>
            </a:r>
            <a:r>
              <a:rPr lang="en-US" altLang="zh-CN" sz="2300">
                <a:solidFill>
                  <a:srgbClr val="000000"/>
                </a:solidFill>
                <a:latin typeface="Times New Roman" pitchFamily="18" charset="0"/>
                <a:ea typeface="宋体" pitchFamily="2" charset="-122"/>
              </a:rPr>
              <a:t> systems, end-of-file can be entered by typing </a:t>
            </a:r>
          </a:p>
          <a:p>
            <a:pPr lvl="2" eaLnBrk="1" hangingPunct="1">
              <a:lnSpc>
                <a:spcPts val="3500"/>
              </a:lnSpc>
            </a:pPr>
            <a:r>
              <a:rPr lang="en-US" altLang="zh-CN" sz="1800" i="1">
                <a:solidFill>
                  <a:srgbClr val="FF0000"/>
                </a:solidFill>
                <a:latin typeface="AGaramond" pitchFamily="18" charset="0"/>
                <a:ea typeface="宋体" pitchFamily="2" charset="-122"/>
              </a:rPr>
              <a:t>&lt;Ctrl&gt; z</a:t>
            </a:r>
            <a:r>
              <a:rPr lang="en-US" altLang="zh-CN" sz="1800" i="1">
                <a:solidFill>
                  <a:srgbClr val="FF0000"/>
                </a:solidFill>
                <a:latin typeface="Lucida Console" pitchFamily="49" charset="0"/>
                <a:ea typeface="宋体" pitchFamily="2" charset="-122"/>
              </a:rPr>
              <a:t> </a:t>
            </a:r>
          </a:p>
          <a:p>
            <a:pPr eaLnBrk="1" hangingPunct="1">
              <a:lnSpc>
                <a:spcPts val="3500"/>
              </a:lnSpc>
            </a:pPr>
            <a:r>
              <a:rPr lang="en-US" altLang="zh-CN" sz="2300">
                <a:solidFill>
                  <a:srgbClr val="000000"/>
                </a:solidFill>
                <a:latin typeface="Times New Roman" pitchFamily="18" charset="0"/>
                <a:ea typeface="宋体" pitchFamily="2" charset="-122"/>
              </a:rPr>
              <a:t>Windows typically displays the characters </a:t>
            </a:r>
            <a:r>
              <a:rPr lang="en-US" altLang="zh-CN" sz="2300">
                <a:solidFill>
                  <a:srgbClr val="FF0000"/>
                </a:solidFill>
                <a:latin typeface="Lucida Console" pitchFamily="49" charset="0"/>
                <a:ea typeface="宋体" pitchFamily="2" charset="-122"/>
              </a:rPr>
              <a:t>^Z</a:t>
            </a:r>
            <a:r>
              <a:rPr lang="en-US" altLang="zh-CN" sz="2300">
                <a:solidFill>
                  <a:srgbClr val="000000"/>
                </a:solidFill>
                <a:latin typeface="Times New Roman" pitchFamily="18" charset="0"/>
                <a:ea typeface="宋体" pitchFamily="2" charset="-122"/>
              </a:rPr>
              <a:t> on the screen when the end-of-file indicator is typed.</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113667" name="Text Placeholder 2"/>
          <p:cNvSpPr>
            <a:spLocks noGrp="1"/>
          </p:cNvSpPr>
          <p:nvPr>
            <p:ph type="body" idx="1"/>
          </p:nvPr>
        </p:nvSpPr>
        <p:spPr/>
        <p:txBody>
          <a:bodyPr/>
          <a:lstStyle/>
          <a:p>
            <a:pPr eaLnBrk="1" hangingPunct="1"/>
            <a:r>
              <a:rPr lang="en-US" altLang="zh-CN" dirty="0">
                <a:solidFill>
                  <a:srgbClr val="000000"/>
                </a:solidFill>
                <a:latin typeface="Lucida Console" pitchFamily="49" charset="0"/>
                <a:ea typeface="宋体" pitchFamily="2" charset="-122"/>
              </a:rPr>
              <a:t>Scanner</a:t>
            </a:r>
            <a:r>
              <a:rPr lang="en-US" altLang="zh-CN" dirty="0">
                <a:solidFill>
                  <a:srgbClr val="000000"/>
                </a:solidFill>
                <a:latin typeface="Times New Roman" pitchFamily="18" charset="0"/>
                <a:ea typeface="宋体" pitchFamily="2" charset="-122"/>
              </a:rPr>
              <a:t> method </a:t>
            </a:r>
            <a:r>
              <a:rPr lang="en-US" altLang="zh-CN" dirty="0" err="1">
                <a:solidFill>
                  <a:srgbClr val="0000FF"/>
                </a:solidFill>
                <a:latin typeface="LucidaSansTypewriter" pitchFamily="49" charset="0"/>
                <a:ea typeface="宋体" pitchFamily="2" charset="-122"/>
              </a:rPr>
              <a:t>hasNext</a:t>
            </a:r>
            <a:r>
              <a:rPr lang="en-US" altLang="zh-CN" dirty="0">
                <a:solidFill>
                  <a:srgbClr val="000000"/>
                </a:solidFill>
                <a:latin typeface="Times New Roman" pitchFamily="18" charset="0"/>
                <a:ea typeface="宋体" pitchFamily="2" charset="-122"/>
              </a:rPr>
              <a:t> determine whether there is more data to input. This method returns the </a:t>
            </a:r>
            <a:r>
              <a:rPr lang="en-US" altLang="zh-CN" dirty="0" err="1">
                <a:solidFill>
                  <a:srgbClr val="000000"/>
                </a:solidFill>
                <a:latin typeface="Lucida Console" pitchFamily="49" charset="0"/>
                <a:ea typeface="宋体" pitchFamily="2" charset="-122"/>
              </a:rPr>
              <a:t>boolean</a:t>
            </a:r>
            <a:r>
              <a:rPr lang="en-US" altLang="zh-CN" dirty="0">
                <a:solidFill>
                  <a:srgbClr val="000000"/>
                </a:solidFill>
                <a:latin typeface="Times New Roman" pitchFamily="18" charset="0"/>
                <a:ea typeface="宋体" pitchFamily="2" charset="-122"/>
              </a:rPr>
              <a:t> value </a:t>
            </a:r>
            <a:r>
              <a:rPr lang="en-US" altLang="zh-CN" dirty="0">
                <a:solidFill>
                  <a:srgbClr val="000000"/>
                </a:solidFill>
                <a:latin typeface="Lucida Console" pitchFamily="49" charset="0"/>
                <a:ea typeface="宋体" pitchFamily="2" charset="-122"/>
              </a:rPr>
              <a:t>true</a:t>
            </a:r>
            <a:r>
              <a:rPr lang="en-US" altLang="zh-CN" dirty="0">
                <a:solidFill>
                  <a:srgbClr val="000000"/>
                </a:solidFill>
                <a:latin typeface="Times New Roman" pitchFamily="18" charset="0"/>
                <a:ea typeface="宋体" pitchFamily="2" charset="-122"/>
              </a:rPr>
              <a:t> if there is more data; otherwise, it returns </a:t>
            </a:r>
            <a:r>
              <a:rPr lang="en-US" altLang="zh-CN" dirty="0">
                <a:solidFill>
                  <a:srgbClr val="000000"/>
                </a:solidFill>
                <a:latin typeface="Lucida Console" pitchFamily="49" charset="0"/>
                <a:ea typeface="宋体" pitchFamily="2" charset="-122"/>
              </a:rPr>
              <a:t>false</a:t>
            </a:r>
            <a:r>
              <a:rPr lang="en-US" altLang="zh-CN" dirty="0">
                <a:solidFill>
                  <a:srgbClr val="000000"/>
                </a:solidFill>
                <a:latin typeface="Times New Roman" pitchFamily="18" charset="0"/>
                <a:ea typeface="宋体" pitchFamily="2" charset="-122"/>
              </a:rPr>
              <a:t>. </a:t>
            </a:r>
          </a:p>
          <a:p>
            <a:pPr eaLnBrk="1" hangingPunct="1"/>
            <a:r>
              <a:rPr lang="en-US" altLang="zh-CN" dirty="0">
                <a:solidFill>
                  <a:srgbClr val="000000"/>
                </a:solidFill>
                <a:latin typeface="Times New Roman" pitchFamily="18" charset="0"/>
                <a:ea typeface="宋体" pitchFamily="2" charset="-122"/>
              </a:rPr>
              <a:t>As long as the end-of-file indicator has not been typed, method </a:t>
            </a:r>
            <a:r>
              <a:rPr lang="en-US" altLang="zh-CN" dirty="0" err="1">
                <a:solidFill>
                  <a:srgbClr val="000000"/>
                </a:solidFill>
                <a:latin typeface="Lucida Console" pitchFamily="49" charset="0"/>
                <a:ea typeface="宋体" pitchFamily="2" charset="-122"/>
              </a:rPr>
              <a:t>hasNext</a:t>
            </a:r>
            <a:r>
              <a:rPr lang="en-US" altLang="zh-CN" dirty="0">
                <a:solidFill>
                  <a:srgbClr val="000000"/>
                </a:solidFill>
                <a:latin typeface="Times New Roman" pitchFamily="18" charset="0"/>
                <a:ea typeface="宋体" pitchFamily="2" charset="-122"/>
              </a:rPr>
              <a:t> will return </a:t>
            </a:r>
            <a:r>
              <a:rPr lang="en-US" altLang="zh-CN" dirty="0">
                <a:solidFill>
                  <a:srgbClr val="000000"/>
                </a:solidFill>
                <a:latin typeface="Lucida Console" pitchFamily="49" charset="0"/>
                <a:ea typeface="宋体" pitchFamily="2" charset="-122"/>
              </a:rPr>
              <a:t>true</a:t>
            </a:r>
            <a:r>
              <a:rPr lang="en-US" altLang="zh-CN"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117763" name="Text Placeholder 2"/>
          <p:cNvSpPr>
            <a:spLocks noGrp="1"/>
          </p:cNvSpPr>
          <p:nvPr>
            <p:ph type="body" idx="1"/>
          </p:nvPr>
        </p:nvSpPr>
        <p:spPr>
          <a:xfrm>
            <a:off x="457200" y="1481138"/>
            <a:ext cx="8229600" cy="4843462"/>
          </a:xfrm>
        </p:spPr>
        <p:txBody>
          <a:bodyPr/>
          <a:lstStyle/>
          <a:p>
            <a:pPr eaLnBrk="1" hangingPunct="1">
              <a:lnSpc>
                <a:spcPct val="150000"/>
              </a:lnSpc>
            </a:pPr>
            <a:r>
              <a:rPr lang="en-US" altLang="zh-CN" sz="2300" dirty="0">
                <a:solidFill>
                  <a:srgbClr val="000000"/>
                </a:solidFill>
                <a:latin typeface="Times New Roman" pitchFamily="18" charset="0"/>
                <a:ea typeface="宋体" pitchFamily="2" charset="-122"/>
              </a:rPr>
              <a:t>If no match occurs between the controlling expression’s value and a </a:t>
            </a:r>
            <a:r>
              <a:rPr lang="en-US" altLang="zh-CN" sz="2300" dirty="0">
                <a:solidFill>
                  <a:srgbClr val="000000"/>
                </a:solidFill>
                <a:latin typeface="Lucida Console" pitchFamily="49" charset="0"/>
                <a:ea typeface="宋体" pitchFamily="2" charset="-122"/>
              </a:rPr>
              <a:t>case</a:t>
            </a:r>
            <a:r>
              <a:rPr lang="en-US" altLang="zh-CN" sz="2300" dirty="0">
                <a:solidFill>
                  <a:srgbClr val="000000"/>
                </a:solidFill>
                <a:latin typeface="Times New Roman" pitchFamily="18" charset="0"/>
                <a:ea typeface="宋体" pitchFamily="2" charset="-122"/>
              </a:rPr>
              <a:t> label, the </a:t>
            </a:r>
            <a:r>
              <a:rPr lang="en-US" altLang="zh-CN" sz="2300" dirty="0">
                <a:solidFill>
                  <a:srgbClr val="FF0000"/>
                </a:solidFill>
                <a:latin typeface="Lucida Console" pitchFamily="49" charset="0"/>
                <a:ea typeface="宋体" pitchFamily="2" charset="-122"/>
              </a:rPr>
              <a:t>default</a:t>
            </a:r>
            <a:r>
              <a:rPr lang="en-US" altLang="zh-CN" sz="2300" dirty="0">
                <a:solidFill>
                  <a:srgbClr val="FF0000"/>
                </a:solidFill>
                <a:latin typeface="Times New Roman" pitchFamily="18" charset="0"/>
                <a:ea typeface="宋体" pitchFamily="2" charset="-122"/>
              </a:rPr>
              <a:t> </a:t>
            </a:r>
            <a:r>
              <a:rPr lang="en-US" altLang="zh-CN" sz="2300" dirty="0">
                <a:solidFill>
                  <a:srgbClr val="000000"/>
                </a:solidFill>
                <a:latin typeface="Times New Roman" pitchFamily="18" charset="0"/>
                <a:ea typeface="宋体" pitchFamily="2" charset="-122"/>
              </a:rPr>
              <a:t>case executes. </a:t>
            </a:r>
          </a:p>
          <a:p>
            <a:pPr eaLnBrk="1" hangingPunct="1">
              <a:lnSpc>
                <a:spcPct val="150000"/>
              </a:lnSpc>
            </a:pPr>
            <a:r>
              <a:rPr lang="en-US" altLang="zh-CN" sz="2300" dirty="0">
                <a:solidFill>
                  <a:srgbClr val="000000"/>
                </a:solidFill>
                <a:latin typeface="Times New Roman" pitchFamily="18" charset="0"/>
                <a:ea typeface="宋体" pitchFamily="2" charset="-122"/>
              </a:rPr>
              <a:t>If no match occurs and there is no </a:t>
            </a:r>
            <a:r>
              <a:rPr lang="en-US" altLang="zh-CN" sz="2300" dirty="0">
                <a:solidFill>
                  <a:srgbClr val="000000"/>
                </a:solidFill>
                <a:latin typeface="Lucida Console" pitchFamily="49" charset="0"/>
                <a:ea typeface="宋体" pitchFamily="2" charset="-122"/>
              </a:rPr>
              <a:t>default</a:t>
            </a:r>
            <a:r>
              <a:rPr lang="en-US" altLang="zh-CN" sz="2300" dirty="0">
                <a:solidFill>
                  <a:srgbClr val="000000"/>
                </a:solidFill>
                <a:latin typeface="Times New Roman" pitchFamily="18" charset="0"/>
                <a:ea typeface="宋体" pitchFamily="2" charset="-122"/>
              </a:rPr>
              <a:t> case, program control simply continues with </a:t>
            </a:r>
            <a:r>
              <a:rPr lang="en-US" altLang="zh-CN" sz="2300" dirty="0">
                <a:solidFill>
                  <a:srgbClr val="FF0000"/>
                </a:solidFill>
                <a:latin typeface="Times New Roman" pitchFamily="18" charset="0"/>
                <a:ea typeface="宋体" pitchFamily="2" charset="-122"/>
              </a:rPr>
              <a:t>the first statement </a:t>
            </a:r>
            <a:r>
              <a:rPr lang="en-US" altLang="zh-CN" sz="2300" dirty="0">
                <a:solidFill>
                  <a:srgbClr val="000000"/>
                </a:solidFill>
                <a:latin typeface="Times New Roman" pitchFamily="18" charset="0"/>
                <a:ea typeface="宋体" pitchFamily="2" charset="-122"/>
              </a:rPr>
              <a:t>after the </a:t>
            </a:r>
            <a:r>
              <a:rPr lang="en-US" altLang="zh-CN" sz="2300" dirty="0">
                <a:solidFill>
                  <a:srgbClr val="000000"/>
                </a:solidFill>
                <a:latin typeface="Lucida Console" pitchFamily="49" charset="0"/>
                <a:ea typeface="宋体" pitchFamily="2" charset="-122"/>
              </a:rPr>
              <a:t>switch</a:t>
            </a:r>
            <a:r>
              <a:rPr lang="en-US" altLang="zh-CN" sz="2300" dirty="0">
                <a:solidFill>
                  <a:srgbClr val="000000"/>
                </a:solidFill>
                <a:latin typeface="Times New Roman" pitchFamily="18" charset="0"/>
                <a:ea typeface="宋体" pitchFamily="2" charset="-122"/>
              </a:rPr>
              <a:t>.</a:t>
            </a:r>
          </a:p>
        </p:txBody>
      </p:sp>
      <p:sp>
        <p:nvSpPr>
          <p:cNvPr id="4" name="Footer Placeholder 3"/>
          <p:cNvSpPr>
            <a:spLocks noGrp="1"/>
          </p:cNvSpPr>
          <p:nvPr>
            <p:ph type="ftr" sz="quarter" idx="11"/>
          </p:nvPr>
        </p:nvSpPr>
        <p:spPr/>
        <p:txBody>
          <a:bodyPr/>
          <a:lstStyle/>
          <a:p>
            <a:pPr>
              <a:defRPr/>
            </a:pPr>
            <a:endParaRPr lang="en-US" dirty="0"/>
          </a:p>
        </p:txBody>
      </p:sp>
      <p:pic>
        <p:nvPicPr>
          <p:cNvPr id="5" name="Picture 1" descr="ch05imageslides_Page_42.png">
            <a:extLst>
              <a:ext uri="{FF2B5EF4-FFF2-40B4-BE49-F238E27FC236}">
                <a16:creationId xmlns:a16="http://schemas.microsoft.com/office/drawing/2014/main" id="{960FF43B-19F2-0843-9377-D00DC0E10D2D}"/>
              </a:ext>
            </a:extLst>
          </p:cNvPr>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609600" y="41910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5.2  </a:t>
            </a:r>
            <a:r>
              <a:rPr lang="en-US" dirty="0">
                <a:solidFill>
                  <a:srgbClr val="3380E6"/>
                </a:solidFill>
                <a:latin typeface="Arial"/>
              </a:rPr>
              <a:t>Essentials of Counter-Controlled Repetition</a:t>
            </a:r>
          </a:p>
        </p:txBody>
      </p:sp>
      <p:sp>
        <p:nvSpPr>
          <p:cNvPr id="1843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Counter-controlled repetition requires</a:t>
            </a:r>
          </a:p>
          <a:p>
            <a:pPr lvl="1" eaLnBrk="1" hangingPunct="1"/>
            <a:r>
              <a:rPr lang="en-US" altLang="zh-CN" dirty="0">
                <a:solidFill>
                  <a:srgbClr val="000000"/>
                </a:solidFill>
                <a:latin typeface="Times New Roman" pitchFamily="18" charset="0"/>
                <a:ea typeface="宋体" pitchFamily="2" charset="-122"/>
                <a:cs typeface="Times New Roman" pitchFamily="18" charset="0"/>
              </a:rPr>
              <a:t>a </a:t>
            </a:r>
            <a:r>
              <a:rPr lang="en-US" altLang="zh-CN" b="1" dirty="0">
                <a:solidFill>
                  <a:srgbClr val="0000FF"/>
                </a:solidFill>
                <a:latin typeface="Times New Roman" pitchFamily="18" charset="0"/>
                <a:ea typeface="宋体" pitchFamily="2" charset="-122"/>
                <a:cs typeface="Times New Roman" pitchFamily="18" charset="0"/>
              </a:rPr>
              <a:t>control variable</a:t>
            </a:r>
            <a:r>
              <a:rPr lang="en-US" altLang="zh-CN" dirty="0">
                <a:solidFill>
                  <a:srgbClr val="000000"/>
                </a:solidFill>
                <a:latin typeface="Times New Roman" pitchFamily="18" charset="0"/>
                <a:ea typeface="宋体" pitchFamily="2" charset="-122"/>
                <a:cs typeface="Times New Roman" pitchFamily="18" charset="0"/>
              </a:rPr>
              <a:t> (or loop counter)</a:t>
            </a:r>
          </a:p>
          <a:p>
            <a:pPr lvl="1" eaLnBrk="1" hangingPunct="1"/>
            <a:r>
              <a:rPr lang="en-US" altLang="zh-CN" dirty="0">
                <a:solidFill>
                  <a:srgbClr val="000000"/>
                </a:solidFill>
                <a:latin typeface="Times New Roman" pitchFamily="18" charset="0"/>
                <a:ea typeface="宋体" pitchFamily="2" charset="-122"/>
                <a:cs typeface="Times New Roman" pitchFamily="18" charset="0"/>
              </a:rPr>
              <a:t>the </a:t>
            </a:r>
            <a:r>
              <a:rPr lang="en-US" altLang="zh-CN" b="1" dirty="0">
                <a:solidFill>
                  <a:srgbClr val="0000FF"/>
                </a:solidFill>
                <a:latin typeface="Times New Roman" pitchFamily="18" charset="0"/>
                <a:ea typeface="宋体" pitchFamily="2" charset="-122"/>
                <a:cs typeface="Times New Roman" pitchFamily="18" charset="0"/>
              </a:rPr>
              <a:t>initial value</a:t>
            </a:r>
            <a:r>
              <a:rPr lang="en-US" altLang="zh-CN" dirty="0">
                <a:solidFill>
                  <a:srgbClr val="000000"/>
                </a:solidFill>
                <a:latin typeface="Times New Roman" pitchFamily="18" charset="0"/>
                <a:ea typeface="宋体" pitchFamily="2" charset="-122"/>
                <a:cs typeface="Times New Roman" pitchFamily="18" charset="0"/>
              </a:rPr>
              <a:t> of the control variable</a:t>
            </a:r>
          </a:p>
          <a:p>
            <a:pPr lvl="1" eaLnBrk="1" hangingPunct="1"/>
            <a:r>
              <a:rPr lang="en-US" altLang="zh-CN" dirty="0">
                <a:solidFill>
                  <a:srgbClr val="000000"/>
                </a:solidFill>
                <a:latin typeface="Times New Roman" pitchFamily="18" charset="0"/>
                <a:ea typeface="宋体" pitchFamily="2" charset="-122"/>
                <a:cs typeface="Times New Roman" pitchFamily="18" charset="0"/>
              </a:rPr>
              <a:t>the </a:t>
            </a:r>
            <a:r>
              <a:rPr lang="en-US" altLang="zh-CN" b="1" dirty="0">
                <a:solidFill>
                  <a:srgbClr val="0000FF"/>
                </a:solidFill>
                <a:latin typeface="Times New Roman" pitchFamily="18" charset="0"/>
                <a:ea typeface="宋体" pitchFamily="2" charset="-122"/>
                <a:cs typeface="Times New Roman" pitchFamily="18" charset="0"/>
              </a:rPr>
              <a:t>increment</a:t>
            </a:r>
            <a:r>
              <a:rPr lang="en-US" altLang="zh-CN" b="1" dirty="0">
                <a:solidFill>
                  <a:srgbClr val="000000"/>
                </a:solidFill>
                <a:latin typeface="Times New Roman" pitchFamily="18" charset="0"/>
                <a:ea typeface="宋体" pitchFamily="2" charset="-122"/>
                <a:cs typeface="Times New Roman" pitchFamily="18" charset="0"/>
              </a:rPr>
              <a:t> </a:t>
            </a:r>
            <a:r>
              <a:rPr lang="en-US" altLang="zh-CN" dirty="0">
                <a:solidFill>
                  <a:srgbClr val="000000"/>
                </a:solidFill>
                <a:latin typeface="Times New Roman" pitchFamily="18" charset="0"/>
                <a:ea typeface="宋体" pitchFamily="2" charset="-122"/>
                <a:cs typeface="Times New Roman" pitchFamily="18" charset="0"/>
              </a:rPr>
              <a:t>(or </a:t>
            </a:r>
            <a:r>
              <a:rPr lang="en-US" altLang="zh-CN" b="1" dirty="0">
                <a:solidFill>
                  <a:srgbClr val="0000FF"/>
                </a:solidFill>
                <a:latin typeface="Times New Roman" pitchFamily="18" charset="0"/>
                <a:ea typeface="宋体" pitchFamily="2" charset="-122"/>
                <a:cs typeface="Times New Roman" pitchFamily="18" charset="0"/>
              </a:rPr>
              <a:t>decrement</a:t>
            </a:r>
            <a:r>
              <a:rPr lang="en-US" altLang="zh-CN" dirty="0">
                <a:solidFill>
                  <a:srgbClr val="000000"/>
                </a:solidFill>
                <a:latin typeface="Times New Roman" pitchFamily="18" charset="0"/>
                <a:ea typeface="宋体" pitchFamily="2" charset="-122"/>
                <a:cs typeface="Times New Roman" pitchFamily="18" charset="0"/>
              </a:rPr>
              <a:t>) by which the control variable is modified each time through the loop (also known as </a:t>
            </a:r>
            <a:r>
              <a:rPr lang="en-US" altLang="zh-CN" b="1" dirty="0">
                <a:solidFill>
                  <a:srgbClr val="0000FF"/>
                </a:solidFill>
                <a:latin typeface="Times New Roman" pitchFamily="18" charset="0"/>
                <a:ea typeface="宋体" pitchFamily="2" charset="-122"/>
                <a:cs typeface="Times New Roman" pitchFamily="18" charset="0"/>
              </a:rPr>
              <a:t>each iteration of the loop</a:t>
            </a:r>
            <a:r>
              <a:rPr lang="en-US" altLang="zh-CN" dirty="0">
                <a:solidFill>
                  <a:srgbClr val="000000"/>
                </a:solidFill>
                <a:latin typeface="Times New Roman" pitchFamily="18" charset="0"/>
                <a:ea typeface="宋体" pitchFamily="2" charset="-122"/>
                <a:cs typeface="Times New Roman" pitchFamily="18" charset="0"/>
              </a:rPr>
              <a:t>)</a:t>
            </a:r>
          </a:p>
          <a:p>
            <a:pPr lvl="1" eaLnBrk="1" hangingPunct="1"/>
            <a:r>
              <a:rPr lang="en-US" altLang="zh-CN" dirty="0">
                <a:solidFill>
                  <a:srgbClr val="000000"/>
                </a:solidFill>
                <a:latin typeface="Times New Roman" pitchFamily="18" charset="0"/>
                <a:ea typeface="宋体" pitchFamily="2" charset="-122"/>
                <a:cs typeface="Times New Roman" pitchFamily="18" charset="0"/>
              </a:rPr>
              <a:t>the </a:t>
            </a:r>
            <a:r>
              <a:rPr lang="en-US" altLang="zh-CN" b="1" dirty="0">
                <a:solidFill>
                  <a:srgbClr val="0000FF"/>
                </a:solidFill>
                <a:latin typeface="Times New Roman" pitchFamily="18" charset="0"/>
                <a:ea typeface="宋体" pitchFamily="2" charset="-122"/>
                <a:cs typeface="Times New Roman" pitchFamily="18" charset="0"/>
              </a:rPr>
              <a:t>loop-continuation condition</a:t>
            </a:r>
            <a:r>
              <a:rPr lang="en-US" altLang="zh-CN" dirty="0">
                <a:solidFill>
                  <a:srgbClr val="000000"/>
                </a:solidFill>
                <a:latin typeface="Times New Roman" pitchFamily="18" charset="0"/>
                <a:ea typeface="宋体" pitchFamily="2" charset="-122"/>
                <a:cs typeface="Times New Roman" pitchFamily="18" charset="0"/>
              </a:rPr>
              <a:t> that determines if looping should continue.</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5.6  </a:t>
            </a:r>
            <a:r>
              <a:rPr lang="en-US" dirty="0">
                <a:solidFill>
                  <a:srgbClr val="3380E6"/>
                </a:solidFill>
                <a:latin typeface="Lucida Console"/>
              </a:rPr>
              <a:t>switch</a:t>
            </a:r>
            <a:r>
              <a:rPr lang="en-US" dirty="0">
                <a:solidFill>
                  <a:srgbClr val="3380E6"/>
                </a:solidFill>
                <a:latin typeface="Arial"/>
              </a:rPr>
              <a:t> Multiple-Selection Statement (Cont.)</a:t>
            </a:r>
          </a:p>
        </p:txBody>
      </p:sp>
      <p:sp>
        <p:nvSpPr>
          <p:cNvPr id="128003" name="Text Placeholder 2"/>
          <p:cNvSpPr>
            <a:spLocks noGrp="1"/>
          </p:cNvSpPr>
          <p:nvPr>
            <p:ph type="body" idx="1"/>
          </p:nvPr>
        </p:nvSpPr>
        <p:spPr/>
        <p:txBody>
          <a:bodyPr/>
          <a:lstStyle/>
          <a:p>
            <a:pPr eaLnBrk="1" hangingPunct="1">
              <a:lnSpc>
                <a:spcPct val="90000"/>
              </a:lnSpc>
            </a:pPr>
            <a:r>
              <a:rPr lang="en-US" altLang="zh-CN" sz="2500" dirty="0">
                <a:solidFill>
                  <a:srgbClr val="000000"/>
                </a:solidFill>
                <a:latin typeface="Times New Roman" pitchFamily="18" charset="0"/>
                <a:ea typeface="宋体" pitchFamily="2" charset="-122"/>
              </a:rPr>
              <a:t>you can use </a:t>
            </a:r>
            <a:r>
              <a:rPr lang="en-US" altLang="zh-CN" sz="2500" b="1" dirty="0">
                <a:solidFill>
                  <a:srgbClr val="0000FF"/>
                </a:solidFill>
                <a:latin typeface="Times New Roman" pitchFamily="18" charset="0"/>
                <a:ea typeface="宋体" pitchFamily="2" charset="-122"/>
                <a:cs typeface="Times New Roman" pitchFamily="18" charset="0"/>
              </a:rPr>
              <a:t>character constants</a:t>
            </a:r>
            <a:r>
              <a:rPr lang="en-US" altLang="zh-CN" sz="2500" dirty="0">
                <a:solidFill>
                  <a:srgbClr val="000000"/>
                </a:solidFill>
                <a:latin typeface="Times New Roman" pitchFamily="18" charset="0"/>
                <a:ea typeface="宋体" pitchFamily="2" charset="-122"/>
              </a:rPr>
              <a:t>—specific characters in single quotes, such as </a:t>
            </a:r>
            <a:r>
              <a:rPr lang="en-US" altLang="zh-CN" sz="2500" dirty="0">
                <a:solidFill>
                  <a:srgbClr val="000000"/>
                </a:solidFill>
                <a:latin typeface="Lucida Console" pitchFamily="49" charset="0"/>
                <a:ea typeface="宋体" pitchFamily="2" charset="-122"/>
              </a:rPr>
              <a:t>'A'</a:t>
            </a:r>
            <a:r>
              <a:rPr lang="en-US" altLang="zh-CN" sz="2500" dirty="0">
                <a:solidFill>
                  <a:srgbClr val="000000"/>
                </a:solidFill>
                <a:latin typeface="Times New Roman" pitchFamily="18" charset="0"/>
                <a:ea typeface="宋体" pitchFamily="2" charset="-122"/>
              </a:rPr>
              <a:t>, </a:t>
            </a:r>
            <a:r>
              <a:rPr lang="en-US" altLang="zh-CN" sz="2500" dirty="0">
                <a:solidFill>
                  <a:srgbClr val="000000"/>
                </a:solidFill>
                <a:latin typeface="Lucida Console" pitchFamily="49" charset="0"/>
                <a:ea typeface="宋体" pitchFamily="2" charset="-122"/>
              </a:rPr>
              <a:t>'7'</a:t>
            </a:r>
            <a:r>
              <a:rPr lang="en-US" altLang="zh-CN" sz="2500" dirty="0">
                <a:solidFill>
                  <a:srgbClr val="000000"/>
                </a:solidFill>
                <a:latin typeface="Times New Roman" pitchFamily="18" charset="0"/>
                <a:ea typeface="宋体" pitchFamily="2" charset="-122"/>
              </a:rPr>
              <a:t> or </a:t>
            </a:r>
            <a:r>
              <a:rPr lang="en-US" altLang="zh-CN" sz="2500" dirty="0">
                <a:solidFill>
                  <a:srgbClr val="000000"/>
                </a:solidFill>
                <a:latin typeface="Lucida Console" pitchFamily="49" charset="0"/>
                <a:ea typeface="宋体" pitchFamily="2" charset="-122"/>
              </a:rPr>
              <a:t>'$'</a:t>
            </a:r>
            <a:r>
              <a:rPr lang="en-US" altLang="zh-CN" sz="2500" dirty="0">
                <a:solidFill>
                  <a:srgbClr val="000000"/>
                </a:solidFill>
                <a:latin typeface="Times New Roman" pitchFamily="18" charset="0"/>
                <a:ea typeface="宋体" pitchFamily="2" charset="-122"/>
              </a:rPr>
              <a:t>—which represent the integer values of characters. </a:t>
            </a:r>
          </a:p>
          <a:p>
            <a:pPr eaLnBrk="1" hangingPunct="1">
              <a:lnSpc>
                <a:spcPct val="90000"/>
              </a:lnSpc>
            </a:pPr>
            <a:r>
              <a:rPr lang="en-US" altLang="zh-CN" sz="2500" dirty="0">
                <a:solidFill>
                  <a:srgbClr val="000000"/>
                </a:solidFill>
                <a:latin typeface="Times New Roman" pitchFamily="18" charset="0"/>
                <a:ea typeface="宋体" pitchFamily="2" charset="-122"/>
              </a:rPr>
              <a:t>The expression in each </a:t>
            </a:r>
            <a:r>
              <a:rPr lang="en-US" altLang="zh-CN" sz="2500" dirty="0">
                <a:solidFill>
                  <a:srgbClr val="000000"/>
                </a:solidFill>
                <a:latin typeface="Lucida Console" pitchFamily="49" charset="0"/>
                <a:ea typeface="宋体" pitchFamily="2" charset="-122"/>
              </a:rPr>
              <a:t>case</a:t>
            </a:r>
            <a:r>
              <a:rPr lang="en-US" altLang="zh-CN" sz="2500" dirty="0">
                <a:solidFill>
                  <a:srgbClr val="000000"/>
                </a:solidFill>
                <a:latin typeface="Times New Roman" pitchFamily="18" charset="0"/>
                <a:ea typeface="宋体" pitchFamily="2" charset="-122"/>
              </a:rPr>
              <a:t> can also be a </a:t>
            </a:r>
            <a:r>
              <a:rPr lang="en-US" altLang="zh-CN" sz="2500" b="1" dirty="0">
                <a:solidFill>
                  <a:srgbClr val="0000FF"/>
                </a:solidFill>
                <a:latin typeface="Times New Roman" pitchFamily="18" charset="0"/>
                <a:ea typeface="宋体" pitchFamily="2" charset="-122"/>
              </a:rPr>
              <a:t>constant variable</a:t>
            </a:r>
            <a:r>
              <a:rPr lang="en-US" altLang="zh-CN" sz="2500" dirty="0">
                <a:solidFill>
                  <a:srgbClr val="000000"/>
                </a:solidFill>
                <a:latin typeface="Times New Roman" pitchFamily="18" charset="0"/>
                <a:ea typeface="宋体" pitchFamily="2" charset="-122"/>
              </a:rPr>
              <a:t>—a variable that contains a value which does not change for the entire program. Such a variable is declared with keyword </a:t>
            </a:r>
            <a:r>
              <a:rPr lang="en-US" altLang="zh-CN" sz="2500" dirty="0">
                <a:solidFill>
                  <a:srgbClr val="000000"/>
                </a:solidFill>
                <a:latin typeface="Lucida Console" pitchFamily="49" charset="0"/>
                <a:ea typeface="宋体" pitchFamily="2" charset="-122"/>
              </a:rPr>
              <a:t>final</a:t>
            </a:r>
            <a:r>
              <a:rPr lang="en-US" altLang="zh-CN" sz="2500" dirty="0">
                <a:solidFill>
                  <a:srgbClr val="000000"/>
                </a:solidFill>
                <a:latin typeface="Times New Roman" pitchFamily="18" charset="0"/>
                <a:ea typeface="宋体" pitchFamily="2" charset="-122"/>
              </a:rPr>
              <a:t>. </a:t>
            </a:r>
          </a:p>
          <a:p>
            <a:pPr eaLnBrk="1" hangingPunct="1">
              <a:lnSpc>
                <a:spcPct val="90000"/>
              </a:lnSpc>
            </a:pPr>
            <a:r>
              <a:rPr lang="en-US" altLang="zh-CN" sz="2500" dirty="0">
                <a:solidFill>
                  <a:srgbClr val="000000"/>
                </a:solidFill>
                <a:latin typeface="Times New Roman" pitchFamily="18" charset="0"/>
                <a:ea typeface="宋体" pitchFamily="2" charset="-122"/>
              </a:rPr>
              <a:t>Java has a feature called enumerations. Enumeration constants can also be used in </a:t>
            </a:r>
            <a:r>
              <a:rPr lang="en-US" altLang="zh-CN" sz="2500" dirty="0">
                <a:solidFill>
                  <a:srgbClr val="000000"/>
                </a:solidFill>
                <a:latin typeface="Lucida Console" pitchFamily="49" charset="0"/>
                <a:ea typeface="宋体" pitchFamily="2" charset="-122"/>
              </a:rPr>
              <a:t>case</a:t>
            </a:r>
            <a:r>
              <a:rPr lang="en-US" altLang="zh-CN" sz="2500" dirty="0">
                <a:solidFill>
                  <a:srgbClr val="000000"/>
                </a:solidFill>
                <a:latin typeface="Times New Roman" pitchFamily="18" charset="0"/>
                <a:ea typeface="宋体" pitchFamily="2" charset="-122"/>
              </a:rPr>
              <a:t> labels.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5.7  </a:t>
            </a:r>
            <a:r>
              <a:rPr lang="en-US" altLang="zh-CN" dirty="0">
                <a:solidFill>
                  <a:srgbClr val="3380E6"/>
                </a:solidFill>
                <a:latin typeface="Lucida Console"/>
              </a:rPr>
              <a:t>Strings in switch Statements</a:t>
            </a:r>
            <a:endParaRPr lang="en-US" dirty="0">
              <a:solidFill>
                <a:srgbClr val="3380E6"/>
              </a:solidFill>
              <a:latin typeface="Lucida Console"/>
            </a:endParaRPr>
          </a:p>
        </p:txBody>
      </p:sp>
      <p:pic>
        <p:nvPicPr>
          <p:cNvPr id="130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219200"/>
            <a:ext cx="8553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2" y="5429250"/>
            <a:ext cx="78390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D630556-9BF3-B049-8E83-9D7D5E52F4D7}"/>
              </a:ext>
            </a:extLst>
          </p:cNvPr>
          <p:cNvSpPr/>
          <p:nvPr/>
        </p:nvSpPr>
        <p:spPr>
          <a:xfrm>
            <a:off x="381000" y="295870"/>
            <a:ext cx="4572000" cy="646331"/>
          </a:xfrm>
          <a:prstGeom prst="rect">
            <a:avLst/>
          </a:prstGeom>
        </p:spPr>
        <p:txBody>
          <a:bodyPr>
            <a:spAutoFit/>
          </a:bodyPr>
          <a:lstStyle/>
          <a:p>
            <a:r>
              <a:rPr lang="en" altLang="zh-CN" dirty="0">
                <a:solidFill>
                  <a:srgbClr val="4D4D4D"/>
                </a:solidFill>
                <a:latin typeface="Microsoft YaHei" panose="020B0503020204020204" pitchFamily="34" charset="-122"/>
                <a:ea typeface="Microsoft YaHei" panose="020B0503020204020204" pitchFamily="34" charset="-122"/>
              </a:rPr>
              <a:t>jdk11 and earlier</a:t>
            </a:r>
            <a:r>
              <a:rPr lang="zh-CN" altLang="en-US" dirty="0">
                <a:solidFill>
                  <a:srgbClr val="4D4D4D"/>
                </a:solidFill>
                <a:latin typeface="Microsoft YaHei" panose="020B0503020204020204" pitchFamily="34" charset="-122"/>
                <a:ea typeface="Microsoft YaHei" panose="020B0503020204020204" pitchFamily="34" charset="-122"/>
              </a:rPr>
              <a:t>：</a:t>
            </a:r>
            <a:br>
              <a:rPr lang="zh-CN" altLang="en-US" dirty="0"/>
            </a:br>
            <a:endParaRPr lang="zh-CN" altLang="en-US" dirty="0"/>
          </a:p>
        </p:txBody>
      </p:sp>
      <p:pic>
        <p:nvPicPr>
          <p:cNvPr id="7" name="图片 6">
            <a:extLst>
              <a:ext uri="{FF2B5EF4-FFF2-40B4-BE49-F238E27FC236}">
                <a16:creationId xmlns:a16="http://schemas.microsoft.com/office/drawing/2014/main" id="{9AF17C98-50A1-0649-9124-3F79D9C405B5}"/>
              </a:ext>
            </a:extLst>
          </p:cNvPr>
          <p:cNvPicPr>
            <a:picLocks noChangeAspect="1"/>
          </p:cNvPicPr>
          <p:nvPr/>
        </p:nvPicPr>
        <p:blipFill>
          <a:blip r:embed="rId2"/>
          <a:stretch>
            <a:fillRect/>
          </a:stretch>
        </p:blipFill>
        <p:spPr>
          <a:xfrm>
            <a:off x="1695450" y="838200"/>
            <a:ext cx="5753100" cy="4635500"/>
          </a:xfrm>
          <a:prstGeom prst="rect">
            <a:avLst/>
          </a:prstGeom>
        </p:spPr>
      </p:pic>
    </p:spTree>
    <p:extLst>
      <p:ext uri="{BB962C8B-B14F-4D97-AF65-F5344CB8AC3E}">
        <p14:creationId xmlns:p14="http://schemas.microsoft.com/office/powerpoint/2010/main" val="2811835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3AA2D5-F0E6-584D-9FD9-E47E13020FA0}"/>
              </a:ext>
            </a:extLst>
          </p:cNvPr>
          <p:cNvSpPr/>
          <p:nvPr/>
        </p:nvSpPr>
        <p:spPr>
          <a:xfrm>
            <a:off x="381000" y="457200"/>
            <a:ext cx="4572000" cy="923330"/>
          </a:xfrm>
          <a:prstGeom prst="rect">
            <a:avLst/>
          </a:prstGeom>
        </p:spPr>
        <p:txBody>
          <a:bodyPr>
            <a:spAutoFit/>
          </a:bodyPr>
          <a:lstStyle/>
          <a:p>
            <a:r>
              <a:rPr lang="en" altLang="zh-CN" dirty="0">
                <a:solidFill>
                  <a:srgbClr val="4D4D4D"/>
                </a:solidFill>
                <a:latin typeface="Microsoft YaHei" panose="020B0503020204020204" pitchFamily="34" charset="-122"/>
                <a:ea typeface="Microsoft YaHei" panose="020B0503020204020204" pitchFamily="34" charset="-122"/>
              </a:rPr>
              <a:t>JDK12</a:t>
            </a:r>
            <a:r>
              <a:rPr lang="zh-CN" altLang="en-US" dirty="0">
                <a:solidFill>
                  <a:srgbClr val="4D4D4D"/>
                </a:solidFill>
                <a:latin typeface="Microsoft YaHei" panose="020B0503020204020204" pitchFamily="34" charset="-122"/>
                <a:ea typeface="Microsoft YaHei" panose="020B0503020204020204" pitchFamily="34" charset="-122"/>
              </a:rPr>
              <a:t>：</a:t>
            </a:r>
          </a:p>
          <a:p>
            <a:br>
              <a:rPr lang="zh-CN" altLang="en-US" dirty="0"/>
            </a:br>
            <a:endParaRPr lang="zh-CN" altLang="en-US" dirty="0"/>
          </a:p>
        </p:txBody>
      </p:sp>
      <p:pic>
        <p:nvPicPr>
          <p:cNvPr id="6" name="图片 5">
            <a:extLst>
              <a:ext uri="{FF2B5EF4-FFF2-40B4-BE49-F238E27FC236}">
                <a16:creationId xmlns:a16="http://schemas.microsoft.com/office/drawing/2014/main" id="{3FB0B5F5-E1F8-5C46-B25A-083B2E28352A}"/>
              </a:ext>
            </a:extLst>
          </p:cNvPr>
          <p:cNvPicPr>
            <a:picLocks noChangeAspect="1"/>
          </p:cNvPicPr>
          <p:nvPr/>
        </p:nvPicPr>
        <p:blipFill>
          <a:blip r:embed="rId2"/>
          <a:stretch>
            <a:fillRect/>
          </a:stretch>
        </p:blipFill>
        <p:spPr>
          <a:xfrm>
            <a:off x="914400" y="1295400"/>
            <a:ext cx="6997700" cy="1841500"/>
          </a:xfrm>
          <a:prstGeom prst="rect">
            <a:avLst/>
          </a:prstGeom>
        </p:spPr>
      </p:pic>
      <p:sp>
        <p:nvSpPr>
          <p:cNvPr id="8" name="矩形 7">
            <a:extLst>
              <a:ext uri="{FF2B5EF4-FFF2-40B4-BE49-F238E27FC236}">
                <a16:creationId xmlns:a16="http://schemas.microsoft.com/office/drawing/2014/main" id="{7E87A52C-5FB6-2B41-BEA1-B08D643C78CE}"/>
              </a:ext>
            </a:extLst>
          </p:cNvPr>
          <p:cNvSpPr/>
          <p:nvPr/>
        </p:nvSpPr>
        <p:spPr>
          <a:xfrm>
            <a:off x="457200" y="3657600"/>
            <a:ext cx="4572000" cy="923330"/>
          </a:xfrm>
          <a:prstGeom prst="rect">
            <a:avLst/>
          </a:prstGeom>
        </p:spPr>
        <p:txBody>
          <a:bodyPr>
            <a:spAutoFit/>
          </a:bodyPr>
          <a:lstStyle/>
          <a:p>
            <a:r>
              <a:rPr lang="en" altLang="zh-CN" dirty="0">
                <a:solidFill>
                  <a:srgbClr val="4D4D4D"/>
                </a:solidFill>
                <a:latin typeface="Microsoft YaHei" panose="020B0503020204020204" pitchFamily="34" charset="-122"/>
                <a:ea typeface="Microsoft YaHei" panose="020B0503020204020204" pitchFamily="34" charset="-122"/>
              </a:rPr>
              <a:t>JDK13</a:t>
            </a:r>
            <a:r>
              <a:rPr lang="zh-CN" altLang="en-US" dirty="0">
                <a:solidFill>
                  <a:srgbClr val="4D4D4D"/>
                </a:solidFill>
                <a:latin typeface="Microsoft YaHei" panose="020B0503020204020204" pitchFamily="34" charset="-122"/>
                <a:ea typeface="Microsoft YaHei" panose="020B0503020204020204" pitchFamily="34" charset="-122"/>
              </a:rPr>
              <a:t>：</a:t>
            </a:r>
          </a:p>
          <a:p>
            <a:br>
              <a:rPr lang="zh-CN" altLang="en-US" dirty="0"/>
            </a:br>
            <a:endParaRPr lang="zh-CN" altLang="en-US" dirty="0"/>
          </a:p>
        </p:txBody>
      </p:sp>
      <p:pic>
        <p:nvPicPr>
          <p:cNvPr id="9" name="图片 8">
            <a:extLst>
              <a:ext uri="{FF2B5EF4-FFF2-40B4-BE49-F238E27FC236}">
                <a16:creationId xmlns:a16="http://schemas.microsoft.com/office/drawing/2014/main" id="{DE768B0A-A1A1-844B-8EAA-99CB619D2981}"/>
              </a:ext>
            </a:extLst>
          </p:cNvPr>
          <p:cNvPicPr>
            <a:picLocks noChangeAspect="1"/>
          </p:cNvPicPr>
          <p:nvPr/>
        </p:nvPicPr>
        <p:blipFill>
          <a:blip r:embed="rId3"/>
          <a:stretch>
            <a:fillRect/>
          </a:stretch>
        </p:blipFill>
        <p:spPr>
          <a:xfrm>
            <a:off x="1905000" y="3962090"/>
            <a:ext cx="4800600" cy="2514600"/>
          </a:xfrm>
          <a:prstGeom prst="rect">
            <a:avLst/>
          </a:prstGeom>
        </p:spPr>
      </p:pic>
    </p:spTree>
    <p:extLst>
      <p:ext uri="{BB962C8B-B14F-4D97-AF65-F5344CB8AC3E}">
        <p14:creationId xmlns:p14="http://schemas.microsoft.com/office/powerpoint/2010/main" val="2052236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5.8  </a:t>
            </a:r>
            <a:r>
              <a:rPr lang="en-US" dirty="0">
                <a:solidFill>
                  <a:srgbClr val="3380E6"/>
                </a:solidFill>
                <a:latin typeface="Lucida Console"/>
              </a:rPr>
              <a:t>break</a:t>
            </a:r>
            <a:r>
              <a:rPr lang="en-US" dirty="0">
                <a:solidFill>
                  <a:srgbClr val="3380E6"/>
                </a:solidFill>
                <a:latin typeface="Arial"/>
              </a:rPr>
              <a:t> and </a:t>
            </a:r>
            <a:r>
              <a:rPr lang="en-US" dirty="0">
                <a:solidFill>
                  <a:srgbClr val="3380E6"/>
                </a:solidFill>
                <a:latin typeface="Lucida Console"/>
              </a:rPr>
              <a:t>continue</a:t>
            </a:r>
            <a:r>
              <a:rPr lang="en-US" dirty="0">
                <a:solidFill>
                  <a:srgbClr val="3380E6"/>
                </a:solidFill>
                <a:latin typeface="Arial"/>
              </a:rPr>
              <a:t> Statements </a:t>
            </a:r>
          </a:p>
        </p:txBody>
      </p:sp>
      <p:sp>
        <p:nvSpPr>
          <p:cNvPr id="131075"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a:t>
            </a:r>
            <a:r>
              <a:rPr lang="en-US" altLang="zh-CN" dirty="0">
                <a:solidFill>
                  <a:srgbClr val="000000"/>
                </a:solidFill>
                <a:latin typeface="Lucida Console" pitchFamily="49" charset="0"/>
                <a:ea typeface="宋体" pitchFamily="2" charset="-122"/>
              </a:rPr>
              <a:t>break</a:t>
            </a:r>
            <a:r>
              <a:rPr lang="en-US" altLang="zh-CN" dirty="0">
                <a:solidFill>
                  <a:srgbClr val="000000"/>
                </a:solidFill>
                <a:latin typeface="Times New Roman" pitchFamily="18" charset="0"/>
                <a:ea typeface="宋体" pitchFamily="2" charset="-122"/>
              </a:rPr>
              <a:t> statement, when executed in a </a:t>
            </a:r>
            <a:r>
              <a:rPr lang="en-US" altLang="zh-CN" dirty="0">
                <a:solidFill>
                  <a:srgbClr val="000000"/>
                </a:solidFill>
                <a:latin typeface="Lucida Console" pitchFamily="49" charset="0"/>
                <a:ea typeface="宋体" pitchFamily="2" charset="-122"/>
              </a:rPr>
              <a:t>while</a:t>
            </a:r>
            <a:r>
              <a:rPr lang="en-US" altLang="zh-CN" dirty="0">
                <a:solidFill>
                  <a:srgbClr val="000000"/>
                </a:solidFill>
                <a:latin typeface="Times New Roman" pitchFamily="18" charset="0"/>
                <a:ea typeface="宋体" pitchFamily="2" charset="-122"/>
              </a:rPr>
              <a:t>, </a:t>
            </a:r>
            <a:r>
              <a:rPr lang="en-US" altLang="zh-CN" dirty="0">
                <a:solidFill>
                  <a:srgbClr val="000000"/>
                </a:solidFill>
                <a:latin typeface="Lucida Console" pitchFamily="49" charset="0"/>
                <a:ea typeface="宋体" pitchFamily="2" charset="-122"/>
              </a:rPr>
              <a:t>for</a:t>
            </a:r>
            <a:r>
              <a:rPr lang="en-US" altLang="zh-CN" dirty="0">
                <a:solidFill>
                  <a:srgbClr val="000000"/>
                </a:solidFill>
                <a:latin typeface="Times New Roman" pitchFamily="18" charset="0"/>
                <a:ea typeface="宋体" pitchFamily="2" charset="-122"/>
              </a:rPr>
              <a:t>, </a:t>
            </a:r>
            <a:r>
              <a:rPr lang="en-US" altLang="zh-CN" dirty="0">
                <a:solidFill>
                  <a:srgbClr val="000000"/>
                </a:solidFill>
                <a:latin typeface="Lucida Console" pitchFamily="49" charset="0"/>
                <a:ea typeface="宋体" pitchFamily="2" charset="-122"/>
              </a:rPr>
              <a:t>do</a:t>
            </a:r>
            <a:r>
              <a:rPr lang="en-US" altLang="zh-CN" dirty="0">
                <a:solidFill>
                  <a:srgbClr val="000000"/>
                </a:solidFill>
                <a:latin typeface="Times New Roman" pitchFamily="18" charset="0"/>
                <a:ea typeface="宋体" pitchFamily="2" charset="-122"/>
              </a:rPr>
              <a:t>…</a:t>
            </a:r>
            <a:r>
              <a:rPr lang="en-US" altLang="zh-CN" dirty="0">
                <a:solidFill>
                  <a:srgbClr val="000000"/>
                </a:solidFill>
                <a:latin typeface="Lucida Console" pitchFamily="49" charset="0"/>
                <a:ea typeface="宋体" pitchFamily="2" charset="-122"/>
              </a:rPr>
              <a:t>while</a:t>
            </a:r>
            <a:r>
              <a:rPr lang="en-US" altLang="zh-CN" dirty="0">
                <a:solidFill>
                  <a:srgbClr val="000000"/>
                </a:solidFill>
                <a:latin typeface="Times New Roman" pitchFamily="18" charset="0"/>
                <a:ea typeface="宋体" pitchFamily="2" charset="-122"/>
              </a:rPr>
              <a:t> or </a:t>
            </a:r>
            <a:r>
              <a:rPr lang="en-US" altLang="zh-CN" dirty="0">
                <a:solidFill>
                  <a:srgbClr val="000000"/>
                </a:solidFill>
                <a:latin typeface="Lucida Console" pitchFamily="49" charset="0"/>
                <a:ea typeface="宋体" pitchFamily="2" charset="-122"/>
              </a:rPr>
              <a:t>switch</a:t>
            </a:r>
            <a:r>
              <a:rPr lang="en-US" altLang="zh-CN" dirty="0">
                <a:solidFill>
                  <a:srgbClr val="000000"/>
                </a:solidFill>
                <a:latin typeface="Times New Roman" pitchFamily="18" charset="0"/>
                <a:ea typeface="宋体" pitchFamily="2" charset="-122"/>
              </a:rPr>
              <a:t>, causes immediate exit from that statement.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dirty="0"/>
              <a:t>5.13</a:t>
            </a:r>
          </a:p>
        </p:txBody>
      </p:sp>
      <p:pic>
        <p:nvPicPr>
          <p:cNvPr id="133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34" y="609600"/>
            <a:ext cx="776287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2019300"/>
            <a:ext cx="80391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 y="5105400"/>
            <a:ext cx="866775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5.8  </a:t>
            </a:r>
            <a:r>
              <a:rPr lang="en-US" dirty="0">
                <a:solidFill>
                  <a:srgbClr val="3380E6"/>
                </a:solidFill>
                <a:latin typeface="Lucida Console"/>
              </a:rPr>
              <a:t>break</a:t>
            </a:r>
            <a:r>
              <a:rPr lang="en-US" dirty="0">
                <a:solidFill>
                  <a:srgbClr val="3380E6"/>
                </a:solidFill>
                <a:latin typeface="Arial"/>
              </a:rPr>
              <a:t> and </a:t>
            </a:r>
            <a:r>
              <a:rPr lang="en-US" dirty="0">
                <a:solidFill>
                  <a:srgbClr val="3380E6"/>
                </a:solidFill>
                <a:latin typeface="Lucida Console"/>
              </a:rPr>
              <a:t>continue</a:t>
            </a:r>
            <a:r>
              <a:rPr lang="en-US" dirty="0">
                <a:solidFill>
                  <a:srgbClr val="3380E6"/>
                </a:solidFill>
                <a:latin typeface="Arial"/>
              </a:rPr>
              <a:t> Statements  (Cont.)</a:t>
            </a:r>
          </a:p>
        </p:txBody>
      </p:sp>
      <p:sp>
        <p:nvSpPr>
          <p:cNvPr id="135171"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a:t>
            </a:r>
            <a:r>
              <a:rPr lang="en-US" altLang="zh-CN" dirty="0">
                <a:solidFill>
                  <a:srgbClr val="000000"/>
                </a:solidFill>
                <a:latin typeface="Lucida Console" pitchFamily="49" charset="0"/>
                <a:ea typeface="宋体" pitchFamily="2" charset="-122"/>
              </a:rPr>
              <a:t>continue</a:t>
            </a:r>
            <a:r>
              <a:rPr lang="en-US" altLang="zh-CN" dirty="0">
                <a:solidFill>
                  <a:srgbClr val="000000"/>
                </a:solidFill>
                <a:latin typeface="Times New Roman" pitchFamily="18" charset="0"/>
                <a:ea typeface="宋体" pitchFamily="2" charset="-122"/>
              </a:rPr>
              <a:t> statement, when executed in a </a:t>
            </a:r>
            <a:r>
              <a:rPr lang="en-US" altLang="zh-CN" dirty="0">
                <a:solidFill>
                  <a:srgbClr val="000000"/>
                </a:solidFill>
                <a:latin typeface="Lucida Console" pitchFamily="49" charset="0"/>
                <a:ea typeface="宋体" pitchFamily="2" charset="-122"/>
              </a:rPr>
              <a:t>while</a:t>
            </a:r>
            <a:r>
              <a:rPr lang="en-US" altLang="zh-CN" dirty="0">
                <a:solidFill>
                  <a:srgbClr val="000000"/>
                </a:solidFill>
                <a:latin typeface="Times New Roman" pitchFamily="18" charset="0"/>
                <a:ea typeface="宋体" pitchFamily="2" charset="-122"/>
              </a:rPr>
              <a:t>, </a:t>
            </a:r>
            <a:r>
              <a:rPr lang="en-US" altLang="zh-CN" dirty="0">
                <a:solidFill>
                  <a:srgbClr val="000000"/>
                </a:solidFill>
                <a:latin typeface="Lucida Console" pitchFamily="49" charset="0"/>
                <a:ea typeface="宋体" pitchFamily="2" charset="-122"/>
              </a:rPr>
              <a:t>for</a:t>
            </a:r>
            <a:r>
              <a:rPr lang="en-US" altLang="zh-CN" dirty="0">
                <a:solidFill>
                  <a:srgbClr val="000000"/>
                </a:solidFill>
                <a:latin typeface="Times New Roman" pitchFamily="18" charset="0"/>
                <a:ea typeface="宋体" pitchFamily="2" charset="-122"/>
              </a:rPr>
              <a:t> or </a:t>
            </a:r>
            <a:r>
              <a:rPr lang="en-US" altLang="zh-CN" dirty="0">
                <a:solidFill>
                  <a:srgbClr val="000000"/>
                </a:solidFill>
                <a:latin typeface="Lucida Console" pitchFamily="49" charset="0"/>
                <a:ea typeface="宋体" pitchFamily="2" charset="-122"/>
              </a:rPr>
              <a:t>do</a:t>
            </a:r>
            <a:r>
              <a:rPr lang="en-US" altLang="zh-CN" dirty="0">
                <a:solidFill>
                  <a:srgbClr val="000000"/>
                </a:solidFill>
                <a:latin typeface="Times New Roman" pitchFamily="18" charset="0"/>
                <a:ea typeface="宋体" pitchFamily="2" charset="-122"/>
              </a:rPr>
              <a:t>…</a:t>
            </a:r>
            <a:r>
              <a:rPr lang="en-US" altLang="zh-CN" dirty="0">
                <a:solidFill>
                  <a:srgbClr val="000000"/>
                </a:solidFill>
                <a:latin typeface="Lucida Console" pitchFamily="49" charset="0"/>
                <a:ea typeface="宋体" pitchFamily="2" charset="-122"/>
              </a:rPr>
              <a:t>while</a:t>
            </a:r>
            <a:r>
              <a:rPr lang="en-US" altLang="zh-CN" dirty="0">
                <a:solidFill>
                  <a:srgbClr val="000000"/>
                </a:solidFill>
                <a:latin typeface="Times New Roman" pitchFamily="18" charset="0"/>
                <a:ea typeface="宋体" pitchFamily="2" charset="-122"/>
              </a:rPr>
              <a:t>, </a:t>
            </a:r>
            <a:r>
              <a:rPr lang="en-US" altLang="zh-CN" dirty="0">
                <a:solidFill>
                  <a:srgbClr val="FF0000"/>
                </a:solidFill>
                <a:latin typeface="Times New Roman" pitchFamily="18" charset="0"/>
                <a:ea typeface="宋体" pitchFamily="2" charset="-122"/>
              </a:rPr>
              <a:t>skips</a:t>
            </a:r>
            <a:r>
              <a:rPr lang="en-US" altLang="zh-CN" dirty="0">
                <a:solidFill>
                  <a:srgbClr val="000000"/>
                </a:solidFill>
                <a:latin typeface="Times New Roman" pitchFamily="18" charset="0"/>
                <a:ea typeface="宋体" pitchFamily="2" charset="-122"/>
              </a:rPr>
              <a:t> the remaining statements in the loop body and proceeds with the next iteration of the loop. </a:t>
            </a:r>
          </a:p>
          <a:p>
            <a:pPr marL="109537" indent="0" eaLnBrk="1" hangingPunct="1">
              <a:buNone/>
            </a:pPr>
            <a:endParaRPr lang="en-US" altLang="zh-CN"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endParaRPr lang="en-US" dirty="0"/>
          </a:p>
        </p:txBody>
      </p:sp>
      <p:pic>
        <p:nvPicPr>
          <p:cNvPr id="137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28600"/>
            <a:ext cx="896302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4" y="4876800"/>
            <a:ext cx="87344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5.9  </a:t>
            </a:r>
            <a:r>
              <a:rPr lang="en-US" dirty="0">
                <a:solidFill>
                  <a:srgbClr val="3380E6"/>
                </a:solidFill>
                <a:latin typeface="Arial"/>
              </a:rPr>
              <a:t>Logical Operators</a:t>
            </a:r>
          </a:p>
        </p:txBody>
      </p:sp>
      <p:sp>
        <p:nvSpPr>
          <p:cNvPr id="142339" name="Text Placeholder 2"/>
          <p:cNvSpPr>
            <a:spLocks noGrp="1"/>
          </p:cNvSpPr>
          <p:nvPr>
            <p:ph type="body" idx="1"/>
          </p:nvPr>
        </p:nvSpPr>
        <p:spPr/>
        <p:txBody>
          <a:bodyPr/>
          <a:lstStyle/>
          <a:p>
            <a:pPr eaLnBrk="1" hangingPunct="1">
              <a:lnSpc>
                <a:spcPct val="90000"/>
              </a:lnSpc>
            </a:pPr>
            <a:r>
              <a:rPr lang="en-US" altLang="zh-CN">
                <a:solidFill>
                  <a:srgbClr val="000000"/>
                </a:solidFill>
                <a:latin typeface="Times New Roman" pitchFamily="18" charset="0"/>
                <a:ea typeface="宋体" pitchFamily="2" charset="-122"/>
              </a:rPr>
              <a:t>Java’s </a:t>
            </a:r>
            <a:r>
              <a:rPr lang="en-US" altLang="zh-CN" b="1">
                <a:solidFill>
                  <a:srgbClr val="0000FF"/>
                </a:solidFill>
                <a:latin typeface="Times New Roman" pitchFamily="18" charset="0"/>
                <a:ea typeface="宋体" pitchFamily="2" charset="-122"/>
                <a:cs typeface="Times New Roman" pitchFamily="18" charset="0"/>
              </a:rPr>
              <a:t>logical operators</a:t>
            </a:r>
            <a:r>
              <a:rPr lang="en-US" altLang="zh-CN" b="1">
                <a:solidFill>
                  <a:srgbClr val="000000"/>
                </a:solidFill>
                <a:latin typeface="Times New Roman" pitchFamily="18" charset="0"/>
                <a:ea typeface="宋体" pitchFamily="2" charset="-122"/>
                <a:cs typeface="Times New Roman" pitchFamily="18" charset="0"/>
              </a:rPr>
              <a:t> </a:t>
            </a:r>
            <a:r>
              <a:rPr lang="en-US" altLang="zh-CN">
                <a:solidFill>
                  <a:srgbClr val="000000"/>
                </a:solidFill>
                <a:latin typeface="Times New Roman" pitchFamily="18" charset="0"/>
                <a:ea typeface="宋体" pitchFamily="2" charset="-122"/>
              </a:rPr>
              <a:t>enable you to form more complex conditions by combining simple conditions.</a:t>
            </a:r>
            <a:r>
              <a:rPr lang="en-US" altLang="zh-CN" b="1">
                <a:solidFill>
                  <a:srgbClr val="000000"/>
                </a:solidFill>
                <a:latin typeface="Times New Roman" pitchFamily="18" charset="0"/>
                <a:ea typeface="宋体" pitchFamily="2" charset="-122"/>
              </a:rPr>
              <a:t> </a:t>
            </a:r>
          </a:p>
          <a:p>
            <a:pPr eaLnBrk="1" hangingPunct="1">
              <a:lnSpc>
                <a:spcPct val="90000"/>
              </a:lnSpc>
            </a:pPr>
            <a:r>
              <a:rPr lang="en-US" altLang="zh-CN">
                <a:solidFill>
                  <a:srgbClr val="000000"/>
                </a:solidFill>
                <a:latin typeface="Times New Roman" pitchFamily="18" charset="0"/>
                <a:ea typeface="宋体" pitchFamily="2" charset="-122"/>
              </a:rPr>
              <a:t>The logical operators are </a:t>
            </a:r>
          </a:p>
          <a:p>
            <a:pPr lvl="1" eaLnBrk="1" hangingPunct="1">
              <a:lnSpc>
                <a:spcPct val="90000"/>
              </a:lnSpc>
            </a:pPr>
            <a:r>
              <a:rPr lang="en-US" altLang="zh-CN">
                <a:solidFill>
                  <a:srgbClr val="000000"/>
                </a:solidFill>
                <a:latin typeface="Lucida Console" pitchFamily="49" charset="0"/>
                <a:ea typeface="宋体" pitchFamily="2" charset="-122"/>
              </a:rPr>
              <a:t>&amp;&amp;</a:t>
            </a:r>
            <a:r>
              <a:rPr lang="en-US" altLang="zh-CN">
                <a:solidFill>
                  <a:srgbClr val="000000"/>
                </a:solidFill>
                <a:latin typeface="Times New Roman" pitchFamily="18" charset="0"/>
                <a:ea typeface="宋体" pitchFamily="2" charset="-122"/>
              </a:rPr>
              <a:t> (conditional AND)</a:t>
            </a:r>
          </a:p>
          <a:p>
            <a:pPr lvl="1" eaLnBrk="1" hangingPunct="1">
              <a:lnSpc>
                <a:spcPct val="90000"/>
              </a:lnSpc>
            </a:pP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(conditional OR)</a:t>
            </a:r>
          </a:p>
          <a:p>
            <a:pPr lvl="1" eaLnBrk="1" hangingPunct="1">
              <a:lnSpc>
                <a:spcPct val="90000"/>
              </a:lnSpc>
            </a:pPr>
            <a:r>
              <a:rPr lang="en-US" altLang="zh-CN">
                <a:solidFill>
                  <a:srgbClr val="000000"/>
                </a:solidFill>
                <a:latin typeface="Lucida Console" pitchFamily="49" charset="0"/>
                <a:ea typeface="宋体" pitchFamily="2" charset="-122"/>
              </a:rPr>
              <a:t>&amp;</a:t>
            </a:r>
            <a:r>
              <a:rPr lang="en-US" altLang="zh-CN">
                <a:solidFill>
                  <a:srgbClr val="000000"/>
                </a:solidFill>
                <a:latin typeface="Times New Roman" pitchFamily="18" charset="0"/>
                <a:ea typeface="宋体" pitchFamily="2" charset="-122"/>
              </a:rPr>
              <a:t> (boolean logical AND)</a:t>
            </a:r>
          </a:p>
          <a:p>
            <a:pPr lvl="1" eaLnBrk="1" hangingPunct="1">
              <a:lnSpc>
                <a:spcPct val="90000"/>
              </a:lnSpc>
            </a:pP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(boolean logical inclusive OR)</a:t>
            </a:r>
          </a:p>
          <a:p>
            <a:pPr lvl="1" eaLnBrk="1" hangingPunct="1">
              <a:lnSpc>
                <a:spcPct val="90000"/>
              </a:lnSpc>
            </a:pP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(boolean logical exclusive OR)</a:t>
            </a:r>
          </a:p>
          <a:p>
            <a:pPr lvl="1" eaLnBrk="1" hangingPunct="1">
              <a:lnSpc>
                <a:spcPct val="90000"/>
              </a:lnSpc>
            </a:pP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(logical NOT). </a:t>
            </a:r>
          </a:p>
          <a:p>
            <a:pPr eaLnBrk="1" hangingPunct="1">
              <a:lnSpc>
                <a:spcPct val="90000"/>
              </a:lnSpc>
            </a:pPr>
            <a:r>
              <a:rPr lang="en-US" altLang="zh-CN">
                <a:solidFill>
                  <a:srgbClr val="000000"/>
                </a:solidFill>
                <a:latin typeface="Times New Roman" pitchFamily="18" charset="0"/>
                <a:ea typeface="宋体" pitchFamily="2" charset="-122"/>
              </a:rPr>
              <a:t>[</a:t>
            </a:r>
            <a:r>
              <a:rPr lang="en-US" altLang="zh-CN" i="1">
                <a:solidFill>
                  <a:srgbClr val="000000"/>
                </a:solidFill>
                <a:latin typeface="Times New Roman" pitchFamily="18" charset="0"/>
                <a:ea typeface="宋体" pitchFamily="2" charset="-122"/>
              </a:rPr>
              <a:t>Note:</a:t>
            </a:r>
            <a:r>
              <a:rPr lang="en-US" altLang="zh-CN">
                <a:solidFill>
                  <a:srgbClr val="000000"/>
                </a:solidFill>
                <a:latin typeface="Times New Roman" pitchFamily="18" charset="0"/>
                <a:ea typeface="宋体" pitchFamily="2" charset="-122"/>
              </a:rPr>
              <a:t> The </a:t>
            </a:r>
            <a:r>
              <a:rPr lang="en-US" altLang="zh-CN">
                <a:solidFill>
                  <a:srgbClr val="000000"/>
                </a:solidFill>
                <a:latin typeface="Lucida Console" pitchFamily="49" charset="0"/>
                <a:ea typeface="宋体" pitchFamily="2" charset="-122"/>
              </a:rPr>
              <a:t>&amp;</a:t>
            </a:r>
            <a:r>
              <a:rPr lang="en-US" altLang="zh-CN">
                <a:solidFill>
                  <a:srgbClr val="000000"/>
                </a:solidFill>
                <a:latin typeface="Times New Roman" pitchFamily="18" charset="0"/>
                <a:ea typeface="宋体" pitchFamily="2" charset="-122"/>
              </a:rPr>
              <a:t>, </a:t>
            </a: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and </a:t>
            </a:r>
            <a:r>
              <a:rPr lang="en-US" altLang="zh-CN">
                <a:solidFill>
                  <a:srgbClr val="000000"/>
                </a:solidFill>
                <a:latin typeface="Lucida Console" pitchFamily="49" charset="0"/>
                <a:ea typeface="宋体" pitchFamily="2" charset="-122"/>
              </a:rPr>
              <a:t>^</a:t>
            </a:r>
            <a:r>
              <a:rPr lang="en-US" altLang="zh-CN">
                <a:solidFill>
                  <a:srgbClr val="000000"/>
                </a:solidFill>
                <a:latin typeface="Times New Roman" pitchFamily="18" charset="0"/>
                <a:ea typeface="宋体" pitchFamily="2" charset="-122"/>
              </a:rPr>
              <a:t> operators are also bitwise operators when they are applied to integral operands.]</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5.9  </a:t>
            </a:r>
            <a:r>
              <a:rPr lang="en-US" dirty="0">
                <a:solidFill>
                  <a:srgbClr val="3380E6"/>
                </a:solidFill>
                <a:latin typeface="Arial"/>
              </a:rPr>
              <a:t>Logical Operators (Cont.)</a:t>
            </a:r>
          </a:p>
        </p:txBody>
      </p:sp>
      <p:sp>
        <p:nvSpPr>
          <p:cNvPr id="152579" name="Text Placeholder 2"/>
          <p:cNvSpPr>
            <a:spLocks noGrp="1"/>
          </p:cNvSpPr>
          <p:nvPr>
            <p:ph type="body" idx="1"/>
          </p:nvPr>
        </p:nvSpPr>
        <p:spPr/>
        <p:txBody>
          <a:bodyPr/>
          <a:lstStyle/>
          <a:p>
            <a:pPr eaLnBrk="1" hangingPunct="1">
              <a:lnSpc>
                <a:spcPct val="150000"/>
              </a:lnSpc>
            </a:pPr>
            <a:r>
              <a:rPr lang="en-US" altLang="zh-CN" dirty="0">
                <a:solidFill>
                  <a:srgbClr val="000000"/>
                </a:solidFill>
                <a:latin typeface="Times New Roman" pitchFamily="18" charset="0"/>
                <a:ea typeface="宋体" pitchFamily="2" charset="-122"/>
              </a:rPr>
              <a:t>The parts of an expression containing </a:t>
            </a:r>
            <a:r>
              <a:rPr lang="en-US" altLang="zh-CN" dirty="0">
                <a:solidFill>
                  <a:srgbClr val="000000"/>
                </a:solidFill>
                <a:latin typeface="Lucida Console" pitchFamily="49" charset="0"/>
                <a:ea typeface="宋体" pitchFamily="2" charset="-122"/>
              </a:rPr>
              <a:t>&amp;&amp;</a:t>
            </a:r>
            <a:r>
              <a:rPr lang="en-US" altLang="zh-CN" dirty="0">
                <a:solidFill>
                  <a:srgbClr val="000000"/>
                </a:solidFill>
                <a:latin typeface="Times New Roman" pitchFamily="18" charset="0"/>
                <a:ea typeface="宋体" pitchFamily="2" charset="-122"/>
              </a:rPr>
              <a:t> or </a:t>
            </a:r>
            <a:r>
              <a:rPr lang="en-US" altLang="zh-CN" dirty="0">
                <a:solidFill>
                  <a:srgbClr val="000000"/>
                </a:solidFill>
                <a:latin typeface="Lucida Console" pitchFamily="49" charset="0"/>
                <a:ea typeface="宋体" pitchFamily="2" charset="-122"/>
              </a:rPr>
              <a:t>||</a:t>
            </a:r>
            <a:r>
              <a:rPr lang="en-US" altLang="zh-CN" dirty="0">
                <a:solidFill>
                  <a:srgbClr val="000000"/>
                </a:solidFill>
                <a:latin typeface="Times New Roman" pitchFamily="18" charset="0"/>
                <a:ea typeface="宋体" pitchFamily="2" charset="-122"/>
              </a:rPr>
              <a:t> operators are evaluated only until it’s known whether the condition is true or false. T</a:t>
            </a:r>
          </a:p>
          <a:p>
            <a:pPr eaLnBrk="1" hangingPunct="1">
              <a:lnSpc>
                <a:spcPct val="150000"/>
              </a:lnSpc>
            </a:pPr>
            <a:r>
              <a:rPr lang="en-US" altLang="zh-CN" dirty="0">
                <a:solidFill>
                  <a:srgbClr val="000000"/>
                </a:solidFill>
                <a:latin typeface="Times New Roman" pitchFamily="18" charset="0"/>
                <a:ea typeface="宋体" pitchFamily="2" charset="-122"/>
              </a:rPr>
              <a:t>This feature of conditional AND </a:t>
            </a:r>
            <a:r>
              <a:rPr lang="en-US" altLang="zh-CN" dirty="0" err="1">
                <a:solidFill>
                  <a:srgbClr val="000000"/>
                </a:solidFill>
                <a:latin typeface="Times New Roman" pitchFamily="18" charset="0"/>
                <a:ea typeface="宋体" pitchFamily="2" charset="-122"/>
              </a:rPr>
              <a:t>and</a:t>
            </a:r>
            <a:r>
              <a:rPr lang="en-US" altLang="zh-CN" dirty="0">
                <a:solidFill>
                  <a:srgbClr val="000000"/>
                </a:solidFill>
                <a:latin typeface="Times New Roman" pitchFamily="18" charset="0"/>
                <a:ea typeface="宋体" pitchFamily="2" charset="-122"/>
              </a:rPr>
              <a:t> conditional OR expressions is called </a:t>
            </a:r>
            <a:r>
              <a:rPr lang="en-US" altLang="zh-CN" b="1" dirty="0">
                <a:solidFill>
                  <a:srgbClr val="FF0000"/>
                </a:solidFill>
                <a:latin typeface="Times New Roman" pitchFamily="18" charset="0"/>
                <a:ea typeface="宋体" pitchFamily="2" charset="-122"/>
                <a:cs typeface="Times New Roman" pitchFamily="18" charset="0"/>
              </a:rPr>
              <a:t>short-circuit evaluation.</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h05imageslides_Page_04.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ch05imageslides_Page_49.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
        <p:nvSpPr>
          <p:cNvPr id="4" name="圆角矩形 3"/>
          <p:cNvSpPr/>
          <p:nvPr/>
        </p:nvSpPr>
        <p:spPr>
          <a:xfrm>
            <a:off x="1143000" y="3124200"/>
            <a:ext cx="32766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ln>
                <a:solidFill>
                  <a:srgbClr val="FF0000"/>
                </a:solidFill>
              </a:ln>
              <a:no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5.9  </a:t>
            </a:r>
            <a:r>
              <a:rPr lang="en-US" dirty="0">
                <a:solidFill>
                  <a:srgbClr val="3380E6"/>
                </a:solidFill>
                <a:latin typeface="Arial"/>
              </a:rPr>
              <a:t>Logical Operators (Cont.)</a:t>
            </a:r>
          </a:p>
        </p:txBody>
      </p:sp>
      <p:sp>
        <p:nvSpPr>
          <p:cNvPr id="167939"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a:t>
            </a:r>
            <a:r>
              <a:rPr lang="en-US" altLang="zh-CN" dirty="0">
                <a:solidFill>
                  <a:srgbClr val="0000FF"/>
                </a:solidFill>
                <a:latin typeface="LucidaSansTypewriter" pitchFamily="49" charset="0"/>
                <a:ea typeface="宋体" pitchFamily="2" charset="-122"/>
              </a:rPr>
              <a:t>%b</a:t>
            </a:r>
            <a:r>
              <a:rPr lang="en-US" altLang="zh-CN" dirty="0">
                <a:solidFill>
                  <a:srgbClr val="000000"/>
                </a:solidFill>
                <a:latin typeface="Times New Roman" pitchFamily="18" charset="0"/>
                <a:ea typeface="宋体" pitchFamily="2" charset="-122"/>
              </a:rPr>
              <a:t> </a:t>
            </a:r>
            <a:r>
              <a:rPr lang="en-US" altLang="zh-CN" b="1" dirty="0">
                <a:solidFill>
                  <a:srgbClr val="0000FF"/>
                </a:solidFill>
                <a:latin typeface="Times New Roman" pitchFamily="18" charset="0"/>
                <a:ea typeface="宋体" pitchFamily="2" charset="-122"/>
                <a:cs typeface="Times New Roman" pitchFamily="18" charset="0"/>
              </a:rPr>
              <a:t>format </a:t>
            </a:r>
            <a:r>
              <a:rPr lang="en-US" altLang="zh-CN" b="1" dirty="0" err="1">
                <a:solidFill>
                  <a:srgbClr val="0000FF"/>
                </a:solidFill>
                <a:latin typeface="Times New Roman" pitchFamily="18" charset="0"/>
                <a:ea typeface="宋体" pitchFamily="2" charset="-122"/>
                <a:cs typeface="Times New Roman" pitchFamily="18" charset="0"/>
              </a:rPr>
              <a:t>specifier</a:t>
            </a:r>
            <a:r>
              <a:rPr lang="en-US" altLang="zh-CN" b="1" dirty="0">
                <a:solidFill>
                  <a:srgbClr val="000000"/>
                </a:solidFill>
                <a:latin typeface="Times New Roman" pitchFamily="18" charset="0"/>
                <a:ea typeface="宋体" pitchFamily="2" charset="-122"/>
                <a:cs typeface="Times New Roman" pitchFamily="18" charset="0"/>
              </a:rPr>
              <a:t> </a:t>
            </a:r>
            <a:r>
              <a:rPr lang="en-US" altLang="zh-CN" dirty="0">
                <a:solidFill>
                  <a:srgbClr val="000000"/>
                </a:solidFill>
                <a:latin typeface="Times New Roman" pitchFamily="18" charset="0"/>
                <a:ea typeface="宋体" pitchFamily="2" charset="-122"/>
              </a:rPr>
              <a:t>displays the word “true” or the word “false” based on a </a:t>
            </a:r>
            <a:r>
              <a:rPr lang="en-US" altLang="zh-CN" dirty="0" err="1">
                <a:solidFill>
                  <a:srgbClr val="000000"/>
                </a:solidFill>
                <a:latin typeface="Lucida Console" pitchFamily="49" charset="0"/>
                <a:ea typeface="宋体" pitchFamily="2" charset="-122"/>
              </a:rPr>
              <a:t>boolean</a:t>
            </a:r>
            <a:r>
              <a:rPr lang="en-US" altLang="zh-CN" dirty="0">
                <a:solidFill>
                  <a:srgbClr val="000000"/>
                </a:solidFill>
                <a:latin typeface="Times New Roman" pitchFamily="18" charset="0"/>
                <a:ea typeface="宋体" pitchFamily="2" charset="-122"/>
              </a:rPr>
              <a:t> expression’s value. </a:t>
            </a: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ch05imageslides_Page_55.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ch05imageslides_Page_56.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1" descr="ch05imageslides_Page_57.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1" descr="ch05imageslides_Page_58.png"/>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1" descr="ch05imageslides_Page_59.png"/>
          <p:cNvPicPr>
            <a:picLocks noGrp="1" noChangeAspect="1"/>
          </p:cNvPicPr>
          <p:nvPr isPhoto="1"/>
        </p:nvPicPr>
        <p:blipFill>
          <a:blip r:embed="rId3" cstate="print">
            <a:extLst>
              <a:ext uri="{28A0092B-C50C-407E-A947-70E740481C1C}">
                <a14:useLocalDpi xmlns:a14="http://schemas.microsoft.com/office/drawing/2010/main" val="0"/>
              </a:ext>
            </a:extLst>
          </a:blip>
          <a:srcRect r="24167" b="17043"/>
          <a:stretch>
            <a:fillRect/>
          </a:stretch>
        </p:blipFill>
        <p:spPr bwMode="auto">
          <a:xfrm>
            <a:off x="0" y="-76200"/>
            <a:ext cx="8686800"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5.10  </a:t>
            </a:r>
            <a:r>
              <a:rPr lang="en-US" dirty="0">
                <a:solidFill>
                  <a:srgbClr val="3380E6"/>
                </a:solidFill>
                <a:latin typeface="Arial"/>
              </a:rPr>
              <a:t>Structured Programming Summary</a:t>
            </a:r>
          </a:p>
        </p:txBody>
      </p:sp>
      <p:sp>
        <p:nvSpPr>
          <p:cNvPr id="4" name="Footer Placeholder 3"/>
          <p:cNvSpPr>
            <a:spLocks noGrp="1"/>
          </p:cNvSpPr>
          <p:nvPr>
            <p:ph type="ftr" sz="quarter" idx="11"/>
          </p:nvPr>
        </p:nvSpPr>
        <p:spPr/>
        <p:txBody>
          <a:bodyPr/>
          <a:lstStyle/>
          <a:p>
            <a:pPr>
              <a:defRPr/>
            </a:pPr>
            <a:endParaRPr lang="en-US" dirty="0"/>
          </a:p>
        </p:txBody>
      </p:sp>
      <p:sp>
        <p:nvSpPr>
          <p:cNvPr id="3" name="文本占位符 2"/>
          <p:cNvSpPr>
            <a:spLocks noGrp="1"/>
          </p:cNvSpPr>
          <p:nvPr>
            <p:ph type="body" idx="1"/>
          </p:nvPr>
        </p:nvSpPr>
        <p:spPr/>
        <p:txBody>
          <a:bodyPr/>
          <a:lstStyle/>
          <a:p>
            <a:endParaRPr lang="zh-CN" altLang="en-US"/>
          </a:p>
        </p:txBody>
      </p:sp>
      <p:pic>
        <p:nvPicPr>
          <p:cNvPr id="6" name="Picture 1" descr="ch05imageslides_Page_6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13065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1" descr="ch05imageslides_Page_6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 descr="ch05imageslides_Page_6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h05imageslides_Page_0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pic>
        <p:nvPicPr>
          <p:cNvPr id="4" name="Picture 1" descr="ch05imageslides_Page_06.png"/>
          <p:cNvPicPr>
            <a:picLocks noGrp="1" noChangeAspect="1"/>
          </p:cNvPicPr>
          <p:nvPr isPhoto="1"/>
        </p:nvPicPr>
        <p:blipFill rotWithShape="1">
          <a:blip r:embed="rId4">
            <a:extLst>
              <a:ext uri="{28A0092B-C50C-407E-A947-70E740481C1C}">
                <a14:useLocalDpi xmlns:a14="http://schemas.microsoft.com/office/drawing/2010/main" val="0"/>
              </a:ext>
            </a:extLst>
          </a:blip>
          <a:srcRect b="69202"/>
          <a:stretch/>
        </p:blipFill>
        <p:spPr bwMode="auto">
          <a:xfrm>
            <a:off x="0" y="2573337"/>
            <a:ext cx="914400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ch05imageslides_Page_08.png"/>
          <p:cNvPicPr>
            <a:picLocks noGrp="1" noChangeAspect="1"/>
          </p:cNvPicPr>
          <p:nvPr isPhoto="1"/>
        </p:nvPicPr>
        <p:blipFill rotWithShape="1">
          <a:blip r:embed="rId5">
            <a:extLst>
              <a:ext uri="{28A0092B-C50C-407E-A947-70E740481C1C}">
                <a14:useLocalDpi xmlns:a14="http://schemas.microsoft.com/office/drawing/2010/main" val="0"/>
              </a:ext>
            </a:extLst>
          </a:blip>
          <a:srcRect b="70060"/>
          <a:stretch/>
        </p:blipFill>
        <p:spPr bwMode="auto">
          <a:xfrm>
            <a:off x="28575" y="3962400"/>
            <a:ext cx="91440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5.11  </a:t>
            </a:r>
            <a:r>
              <a:rPr lang="en-US" dirty="0">
                <a:solidFill>
                  <a:srgbClr val="3380E6"/>
                </a:solidFill>
                <a:latin typeface="Arial"/>
              </a:rPr>
              <a:t>(Optional) GUI and Graphics Case Study: Drawing Rectangles and Ovals</a:t>
            </a:r>
          </a:p>
        </p:txBody>
      </p:sp>
      <p:sp>
        <p:nvSpPr>
          <p:cNvPr id="4" name="Footer Placeholder 3"/>
          <p:cNvSpPr>
            <a:spLocks noGrp="1"/>
          </p:cNvSpPr>
          <p:nvPr>
            <p:ph type="ftr" sz="quarter" idx="11"/>
          </p:nvPr>
        </p:nvSpPr>
        <p:spPr/>
        <p:txBody>
          <a:bodyPr/>
          <a:lstStyle/>
          <a:p>
            <a:pPr>
              <a:defRPr/>
            </a:pPr>
            <a:endParaRPr lang="en-US" dirty="0"/>
          </a:p>
        </p:txBody>
      </p:sp>
      <p:pic>
        <p:nvPicPr>
          <p:cNvPr id="3" name="图片 2">
            <a:extLst>
              <a:ext uri="{FF2B5EF4-FFF2-40B4-BE49-F238E27FC236}">
                <a16:creationId xmlns:a16="http://schemas.microsoft.com/office/drawing/2014/main" id="{123BC29D-A8C6-CF4C-BA07-D4321CE081A4}"/>
              </a:ext>
            </a:extLst>
          </p:cNvPr>
          <p:cNvPicPr>
            <a:picLocks noChangeAspect="1"/>
          </p:cNvPicPr>
          <p:nvPr/>
        </p:nvPicPr>
        <p:blipFill>
          <a:blip r:embed="rId3"/>
          <a:stretch>
            <a:fillRect/>
          </a:stretch>
        </p:blipFill>
        <p:spPr>
          <a:xfrm>
            <a:off x="1009650" y="1425198"/>
            <a:ext cx="7124700" cy="50325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ltLang="zh-CN" dirty="0">
                <a:solidFill>
                  <a:srgbClr val="24B5A1"/>
                </a:solidFill>
                <a:latin typeface="Arial"/>
              </a:rPr>
              <a:t>5.11  </a:t>
            </a:r>
            <a:r>
              <a:rPr lang="en-US" altLang="zh-CN" dirty="0">
                <a:solidFill>
                  <a:srgbClr val="3380E6"/>
                </a:solidFill>
                <a:latin typeface="Arial"/>
              </a:rPr>
              <a:t>(Optional) GUI and Graphics Case Study: Drawing Rectangles and Ovals(Cont.)</a:t>
            </a:r>
            <a:endParaRPr lang="en-US" dirty="0">
              <a:solidFill>
                <a:srgbClr val="FF0000"/>
              </a:solidFill>
              <a:latin typeface="Times New Roman" pitchFamily="18" charset="0"/>
              <a:cs typeface="Times New Roman" pitchFamily="18" charset="0"/>
            </a:endParaRPr>
          </a:p>
        </p:txBody>
      </p:sp>
      <p:sp>
        <p:nvSpPr>
          <p:cNvPr id="140291" name="Text Placeholder 2"/>
          <p:cNvSpPr>
            <a:spLocks noGrp="1"/>
          </p:cNvSpPr>
          <p:nvPr>
            <p:ph type="body" idx="1"/>
          </p:nvPr>
        </p:nvSpPr>
        <p:spPr/>
        <p:txBody>
          <a:bodyPr/>
          <a:lstStyle/>
          <a:p>
            <a:r>
              <a:rPr lang="en" altLang="zh-CN" sz="2800" dirty="0">
                <a:latin typeface="Times New Roman" panose="02020603050405020304" pitchFamily="18" charset="0"/>
                <a:cs typeface="Times New Roman" panose="02020603050405020304" pitchFamily="18" charset="0"/>
              </a:rPr>
              <a:t>For the </a:t>
            </a:r>
            <a:r>
              <a:rPr lang="en" altLang="zh-CN" sz="2800" dirty="0">
                <a:solidFill>
                  <a:srgbClr val="FF0000"/>
                </a:solidFill>
                <a:latin typeface="Times New Roman" panose="02020603050405020304" pitchFamily="18" charset="0"/>
                <a:cs typeface="Times New Roman" panose="02020603050405020304" pitchFamily="18" charset="0"/>
              </a:rPr>
              <a:t>Button,</a:t>
            </a:r>
            <a:r>
              <a:rPr lang="en" altLang="zh-CN" sz="2800" dirty="0">
                <a:latin typeface="Times New Roman" panose="02020603050405020304" pitchFamily="18" charset="0"/>
                <a:cs typeface="Times New Roman" panose="02020603050405020304" pitchFamily="18" charset="0"/>
              </a:rPr>
              <a:t> set the following properties: </a:t>
            </a:r>
          </a:p>
          <a:p>
            <a:pPr marL="457200" lvl="1" indent="0" eaLnBrk="1" hangingPunct="1"/>
            <a:r>
              <a:rPr lang="en" altLang="zh-CN" sz="2400" dirty="0">
                <a:latin typeface="Times New Roman" panose="02020603050405020304" pitchFamily="18" charset="0"/>
                <a:cs typeface="Times New Roman" panose="02020603050405020304" pitchFamily="18" charset="0"/>
              </a:rPr>
              <a:t>text</a:t>
            </a:r>
            <a:r>
              <a:rPr lang="en-US" altLang="zh-CN" sz="2400" dirty="0">
                <a:latin typeface="Times New Roman" panose="02020603050405020304" pitchFamily="18" charset="0"/>
                <a:cs typeface="Times New Roman" panose="02020603050405020304" pitchFamily="18" charset="0"/>
              </a:rPr>
              <a:t>——</a:t>
            </a:r>
            <a:r>
              <a:rPr lang="en" altLang="zh-CN" sz="2400" dirty="0">
                <a:latin typeface="Times New Roman" panose="02020603050405020304" pitchFamily="18" charset="0"/>
                <a:cs typeface="Times New Roman" panose="02020603050405020304" pitchFamily="18" charset="0"/>
              </a:rPr>
              <a:t>Draw Rectangle</a:t>
            </a:r>
          </a:p>
          <a:p>
            <a:pPr marL="457200" lvl="1" indent="0" eaLnBrk="1" hangingPunct="1"/>
            <a:r>
              <a:rPr lang="en" altLang="zh-CN" sz="2400" dirty="0">
                <a:latin typeface="Times New Roman" panose="02020603050405020304" pitchFamily="18" charset="0"/>
                <a:cs typeface="Times New Roman" panose="02020603050405020304" pitchFamily="18" charset="0"/>
              </a:rPr>
              <a:t>On Action</a:t>
            </a:r>
            <a:r>
              <a:rPr lang="en-US" altLang="zh-CN" sz="2400" dirty="0">
                <a:latin typeface="Times New Roman" panose="02020603050405020304" pitchFamily="18" charset="0"/>
                <a:cs typeface="Times New Roman" panose="02020603050405020304" pitchFamily="18" charset="0"/>
              </a:rPr>
              <a:t>——</a:t>
            </a:r>
            <a:r>
              <a:rPr lang="en" altLang="zh-CN" sz="2400" dirty="0" err="1">
                <a:latin typeface="Times New Roman" panose="02020603050405020304" pitchFamily="18" charset="0"/>
                <a:cs typeface="Times New Roman" panose="02020603050405020304" pitchFamily="18" charset="0"/>
              </a:rPr>
              <a:t>drawRectanglesButtonPressed</a:t>
            </a:r>
            <a:endParaRPr lang="en" altLang="zh-CN" sz="2400" dirty="0">
              <a:latin typeface="Times New Roman" panose="02020603050405020304" pitchFamily="18" charset="0"/>
              <a:cs typeface="Times New Roman" panose="02020603050405020304" pitchFamily="18" charset="0"/>
            </a:endParaRPr>
          </a:p>
          <a:p>
            <a:pPr marL="201612" indent="0" eaLnBrk="1" hangingPunct="1"/>
            <a:r>
              <a:rPr lang="en" altLang="zh-CN" sz="2800" dirty="0">
                <a:latin typeface="Times New Roman" panose="02020603050405020304" pitchFamily="18" charset="0"/>
                <a:cs typeface="Times New Roman" panose="02020603050405020304" pitchFamily="18" charset="0"/>
              </a:rPr>
              <a:t>For the second</a:t>
            </a:r>
            <a:r>
              <a:rPr lang="zh-CN" altLang="en-US" sz="2800" dirty="0">
                <a:latin typeface="Times New Roman" panose="02020603050405020304" pitchFamily="18" charset="0"/>
                <a:cs typeface="Times New Roman" panose="02020603050405020304" pitchFamily="18" charset="0"/>
              </a:rPr>
              <a:t> </a:t>
            </a:r>
            <a:r>
              <a:rPr lang="en" altLang="zh-CN" sz="2800" dirty="0">
                <a:solidFill>
                  <a:srgbClr val="FF0000"/>
                </a:solidFill>
                <a:latin typeface="Times New Roman" panose="02020603050405020304" pitchFamily="18" charset="0"/>
                <a:cs typeface="Times New Roman" panose="02020603050405020304" pitchFamily="18" charset="0"/>
              </a:rPr>
              <a:t>Button,</a:t>
            </a:r>
            <a:r>
              <a:rPr lang="en" altLang="zh-CN" sz="2800" dirty="0">
                <a:latin typeface="Times New Roman" panose="02020603050405020304" pitchFamily="18" charset="0"/>
                <a:cs typeface="Times New Roman" panose="02020603050405020304" pitchFamily="18" charset="0"/>
              </a:rPr>
              <a:t> set the following properties: </a:t>
            </a:r>
          </a:p>
          <a:p>
            <a:pPr marL="457200" lvl="1" indent="0" eaLnBrk="1" hangingPunct="1"/>
            <a:r>
              <a:rPr lang="en" altLang="zh-CN" sz="2400" dirty="0">
                <a:latin typeface="Times New Roman" panose="02020603050405020304" pitchFamily="18" charset="0"/>
                <a:cs typeface="Times New Roman" panose="02020603050405020304" pitchFamily="18" charset="0"/>
              </a:rPr>
              <a:t>text</a:t>
            </a:r>
            <a:r>
              <a:rPr lang="en-US" altLang="zh-CN" sz="2400" dirty="0">
                <a:latin typeface="Times New Roman" panose="02020603050405020304" pitchFamily="18" charset="0"/>
                <a:cs typeface="Times New Roman" panose="02020603050405020304" pitchFamily="18" charset="0"/>
              </a:rPr>
              <a:t>——</a:t>
            </a:r>
            <a:r>
              <a:rPr lang="en" altLang="zh-CN" sz="2400" dirty="0">
                <a:latin typeface="Times New Roman" panose="02020603050405020304" pitchFamily="18" charset="0"/>
                <a:cs typeface="Times New Roman" panose="02020603050405020304" pitchFamily="18" charset="0"/>
              </a:rPr>
              <a:t>Draw Oval</a:t>
            </a:r>
          </a:p>
          <a:p>
            <a:pPr marL="457200" lvl="1" indent="0" eaLnBrk="1" hangingPunct="1"/>
            <a:r>
              <a:rPr lang="en" altLang="zh-CN" sz="2400" dirty="0">
                <a:latin typeface="Times New Roman" panose="02020603050405020304" pitchFamily="18" charset="0"/>
                <a:cs typeface="Times New Roman" panose="02020603050405020304" pitchFamily="18" charset="0"/>
              </a:rPr>
              <a:t>On Action</a:t>
            </a:r>
            <a:r>
              <a:rPr lang="en-US" altLang="zh-CN" sz="2400" dirty="0">
                <a:latin typeface="Times New Roman" panose="02020603050405020304" pitchFamily="18" charset="0"/>
                <a:cs typeface="Times New Roman" panose="02020603050405020304" pitchFamily="18" charset="0"/>
              </a:rPr>
              <a:t>—— </a:t>
            </a:r>
            <a:r>
              <a:rPr lang="en" altLang="zh-CN" sz="2400" dirty="0" err="1">
                <a:latin typeface="Times New Roman" panose="02020603050405020304" pitchFamily="18" charset="0"/>
                <a:cs typeface="Times New Roman" panose="02020603050405020304" pitchFamily="18" charset="0"/>
              </a:rPr>
              <a:t>drawOvalsButtonPressed</a:t>
            </a:r>
            <a:endParaRPr lang="en" altLang="zh-CN" sz="2400" dirty="0">
              <a:latin typeface="Times New Roman" panose="02020603050405020304" pitchFamily="18" charset="0"/>
              <a:cs typeface="Times New Roman" panose="02020603050405020304" pitchFamily="18" charset="0"/>
            </a:endParaRPr>
          </a:p>
          <a:p>
            <a:pPr marL="457200" lvl="1" indent="0" eaLnBrk="1" hangingPunct="1"/>
            <a:endParaRPr lang="en" altLang="zh-CN" dirty="0">
              <a:latin typeface="Times New Roman" panose="02020603050405020304" pitchFamily="18" charset="0"/>
              <a:cs typeface="Times New Roman" panose="02020603050405020304" pitchFamily="18" charset="0"/>
            </a:endParaRPr>
          </a:p>
          <a:p>
            <a:pPr lvl="1" eaLnBrk="1" hangingPunct="1"/>
            <a:endParaRPr lang="en-US" altLang="zh-CN" sz="2400" dirty="0">
              <a:solidFill>
                <a:srgbClr val="000000"/>
              </a:solidFill>
              <a:latin typeface="Times New Roman" panose="02020603050405020304" pitchFamily="18" charset="0"/>
              <a:ea typeface="宋体" pitchFamily="2" charset="-122"/>
              <a:cs typeface="Times New Roman" pitchFamily="18" charset="0"/>
            </a:endParaRPr>
          </a:p>
        </p:txBody>
      </p:sp>
    </p:spTree>
    <p:extLst>
      <p:ext uri="{BB962C8B-B14F-4D97-AF65-F5344CB8AC3E}">
        <p14:creationId xmlns:p14="http://schemas.microsoft.com/office/powerpoint/2010/main" val="2905475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17A60-B76A-B54A-A5F2-540727132F6F}"/>
              </a:ext>
            </a:extLst>
          </p:cNvPr>
          <p:cNvSpPr>
            <a:spLocks noGrp="1"/>
          </p:cNvSpPr>
          <p:nvPr>
            <p:ph type="title"/>
          </p:nvPr>
        </p:nvSpPr>
        <p:spPr/>
        <p:txBody>
          <a:bodyPr>
            <a:noAutofit/>
          </a:bodyPr>
          <a:lstStyle/>
          <a:p>
            <a:r>
              <a:rPr lang="en-US" altLang="zh-CN" sz="2800" dirty="0">
                <a:solidFill>
                  <a:srgbClr val="24B5A1"/>
                </a:solidFill>
                <a:latin typeface="Arial"/>
              </a:rPr>
              <a:t>5.11  </a:t>
            </a:r>
            <a:r>
              <a:rPr lang="en-US" altLang="zh-CN" sz="2800" dirty="0">
                <a:solidFill>
                  <a:srgbClr val="3380E6"/>
                </a:solidFill>
                <a:latin typeface="Arial"/>
              </a:rPr>
              <a:t>(Optional) GUI and Graphics Case Study: Drawing Rectangles and Ovals (Cont.)</a:t>
            </a:r>
            <a:endParaRPr kumimoji="1" lang="zh-CN" altLang="en-US" sz="2800" b="0" dirty="0"/>
          </a:p>
        </p:txBody>
      </p:sp>
      <p:sp>
        <p:nvSpPr>
          <p:cNvPr id="3" name="文本占位符 2">
            <a:extLst>
              <a:ext uri="{FF2B5EF4-FFF2-40B4-BE49-F238E27FC236}">
                <a16:creationId xmlns:a16="http://schemas.microsoft.com/office/drawing/2014/main" id="{59A6EBF3-A5FD-3A44-BA4A-094DFFBDDF88}"/>
              </a:ext>
            </a:extLst>
          </p:cNvPr>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As in the prior Java FX example, this app has two Java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source-code files: </a:t>
            </a:r>
            <a:endParaRPr lang="zh-CN" altLang="zh-CN" dirty="0">
              <a:latin typeface="Times New Roman" panose="02020603050405020304" pitchFamily="18" charset="0"/>
              <a:cs typeface="Times New Roman" panose="02020603050405020304" pitchFamily="18" charset="0"/>
            </a:endParaRPr>
          </a:p>
          <a:p>
            <a:pPr lvl="1"/>
            <a:r>
              <a:rPr lang="en-US" altLang="zh-CN" dirty="0" err="1">
                <a:solidFill>
                  <a:srgbClr val="FF0000"/>
                </a:solidFill>
                <a:latin typeface="Times New Roman" panose="02020603050405020304" pitchFamily="18" charset="0"/>
                <a:cs typeface="Times New Roman" panose="02020603050405020304" pitchFamily="18" charset="0"/>
              </a:rPr>
              <a:t>DrawShapes.java</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contains the JavaFX app’s main application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 that loads </a:t>
            </a:r>
            <a:r>
              <a:rPr lang="en-US" altLang="zh-CN" dirty="0" err="1">
                <a:solidFill>
                  <a:srgbClr val="FF0000"/>
                </a:solidFill>
                <a:latin typeface="Times New Roman" panose="02020603050405020304" pitchFamily="18" charset="0"/>
                <a:cs typeface="Times New Roman" panose="02020603050405020304" pitchFamily="18" charset="0"/>
              </a:rPr>
              <a:t>DrawShapes.fxml</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configures the</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DrawShapesController</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lvl="1"/>
            <a:r>
              <a:rPr lang="en-US" altLang="zh-CN" dirty="0" err="1">
                <a:solidFill>
                  <a:srgbClr val="FF0000"/>
                </a:solidFill>
                <a:latin typeface="Times New Roman" panose="02020603050405020304" pitchFamily="18" charset="0"/>
                <a:cs typeface="Times New Roman" panose="02020603050405020304" pitchFamily="18" charset="0"/>
              </a:rPr>
              <a:t>DrawShapesController.java</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contains the controller class 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draws either rectangles or ovals, based on which Button the user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presses.</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849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B3D7C-DE1E-1F4D-B71E-DEC1B4BCCF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E17C107-D206-9249-8DEF-073BB7B10F6A}"/>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70D358DB-6E19-4549-B5EC-6E7C4E631946}"/>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B6FFB5C5-4176-DF40-B2E5-37EFCF9A43F5}"/>
              </a:ext>
            </a:extLst>
          </p:cNvPr>
          <p:cNvPicPr>
            <a:picLocks noChangeAspect="1"/>
          </p:cNvPicPr>
          <p:nvPr/>
        </p:nvPicPr>
        <p:blipFill>
          <a:blip r:embed="rId2"/>
          <a:stretch>
            <a:fillRect/>
          </a:stretch>
        </p:blipFill>
        <p:spPr>
          <a:xfrm>
            <a:off x="457200" y="653824"/>
            <a:ext cx="8172305" cy="5287962"/>
          </a:xfrm>
          <a:prstGeom prst="rect">
            <a:avLst/>
          </a:prstGeom>
        </p:spPr>
      </p:pic>
    </p:spTree>
    <p:extLst>
      <p:ext uri="{BB962C8B-B14F-4D97-AF65-F5344CB8AC3E}">
        <p14:creationId xmlns:p14="http://schemas.microsoft.com/office/powerpoint/2010/main" val="387208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7CF16-9CA1-A34B-A0F5-D7A28D7BCE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E459A8F-6C7D-8B46-9F28-53292DBD02A0}"/>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31E9C3A4-C913-184A-877D-482CA1DF2D60}"/>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2A395733-E36A-2348-A312-61C27BBEC7E0}"/>
              </a:ext>
            </a:extLst>
          </p:cNvPr>
          <p:cNvPicPr>
            <a:picLocks noChangeAspect="1"/>
          </p:cNvPicPr>
          <p:nvPr/>
        </p:nvPicPr>
        <p:blipFill>
          <a:blip r:embed="rId2"/>
          <a:stretch>
            <a:fillRect/>
          </a:stretch>
        </p:blipFill>
        <p:spPr>
          <a:xfrm>
            <a:off x="157695" y="952500"/>
            <a:ext cx="8828610" cy="4953000"/>
          </a:xfrm>
          <a:prstGeom prst="rect">
            <a:avLst/>
          </a:prstGeom>
        </p:spPr>
      </p:pic>
    </p:spTree>
    <p:extLst>
      <p:ext uri="{BB962C8B-B14F-4D97-AF65-F5344CB8AC3E}">
        <p14:creationId xmlns:p14="http://schemas.microsoft.com/office/powerpoint/2010/main" val="4260316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3E332-8F13-3244-A8A8-5138337A94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EBFF2C5-342D-D546-A546-F5330222ECA1}"/>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1940685-6267-4E4E-ACEF-77FB2F31A373}"/>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133012C4-BCD8-754B-8C2E-34FAE1BD5743}"/>
              </a:ext>
            </a:extLst>
          </p:cNvPr>
          <p:cNvPicPr>
            <a:picLocks noChangeAspect="1"/>
          </p:cNvPicPr>
          <p:nvPr/>
        </p:nvPicPr>
        <p:blipFill>
          <a:blip r:embed="rId2"/>
          <a:stretch>
            <a:fillRect/>
          </a:stretch>
        </p:blipFill>
        <p:spPr>
          <a:xfrm>
            <a:off x="291882" y="593615"/>
            <a:ext cx="8560235" cy="5670770"/>
          </a:xfrm>
          <a:prstGeom prst="rect">
            <a:avLst/>
          </a:prstGeom>
        </p:spPr>
      </p:pic>
    </p:spTree>
    <p:extLst>
      <p:ext uri="{BB962C8B-B14F-4D97-AF65-F5344CB8AC3E}">
        <p14:creationId xmlns:p14="http://schemas.microsoft.com/office/powerpoint/2010/main" val="414664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17A60-B76A-B54A-A5F2-540727132F6F}"/>
              </a:ext>
            </a:extLst>
          </p:cNvPr>
          <p:cNvSpPr>
            <a:spLocks noGrp="1"/>
          </p:cNvSpPr>
          <p:nvPr>
            <p:ph type="title"/>
          </p:nvPr>
        </p:nvSpPr>
        <p:spPr/>
        <p:txBody>
          <a:bodyPr>
            <a:noAutofit/>
          </a:bodyPr>
          <a:lstStyle/>
          <a:p>
            <a:r>
              <a:rPr lang="en-US" altLang="zh-CN" sz="2800" dirty="0">
                <a:solidFill>
                  <a:srgbClr val="24B5A1"/>
                </a:solidFill>
                <a:latin typeface="Arial"/>
              </a:rPr>
              <a:t>5.11  </a:t>
            </a:r>
            <a:r>
              <a:rPr lang="en-US" altLang="zh-CN" sz="2800" dirty="0">
                <a:solidFill>
                  <a:srgbClr val="3380E6"/>
                </a:solidFill>
                <a:latin typeface="Arial"/>
              </a:rPr>
              <a:t>(Optional) GUI and Graphics Case Study: Drawing Rectangles and Ovals (Cont.)</a:t>
            </a:r>
            <a:endParaRPr kumimoji="1" lang="zh-CN" altLang="en-US" sz="2800" b="0" dirty="0"/>
          </a:p>
        </p:txBody>
      </p:sp>
      <p:sp>
        <p:nvSpPr>
          <p:cNvPr id="3" name="文本占位符 2">
            <a:extLst>
              <a:ext uri="{FF2B5EF4-FFF2-40B4-BE49-F238E27FC236}">
                <a16:creationId xmlns:a16="http://schemas.microsoft.com/office/drawing/2014/main" id="{59A6EBF3-A5FD-3A44-BA4A-094DFFBDDF88}"/>
              </a:ext>
            </a:extLst>
          </p:cNvPr>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Method</a:t>
            </a:r>
            <a:r>
              <a:rPr lang="zh-CN" altLang="en-US" dirty="0">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clearRect</a:t>
            </a:r>
            <a:r>
              <a:rPr lang="en-US" altLang="zh-CN" dirty="0">
                <a:latin typeface="Times New Roman" panose="02020603050405020304" pitchFamily="18" charset="0"/>
                <a:cs typeface="Times New Roman" panose="02020603050405020304" pitchFamily="18" charset="0"/>
              </a:rPr>
              <a:t> of</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GraphicsContext</a:t>
            </a:r>
            <a:r>
              <a:rPr lang="en-US" altLang="zh-CN" dirty="0">
                <a:latin typeface="Times New Roman" panose="02020603050405020304" pitchFamily="18" charset="0"/>
                <a:cs typeface="Times New Roman" panose="02020603050405020304" pitchFamily="18" charset="0"/>
              </a:rPr>
              <a:t> clears any prior drawing</a:t>
            </a:r>
          </a:p>
          <a:p>
            <a:r>
              <a:rPr lang="en-US" altLang="zh-CN" dirty="0">
                <a:latin typeface="Times New Roman" panose="02020603050405020304" pitchFamily="18" charset="0"/>
                <a:cs typeface="Times New Roman" panose="02020603050405020304" pitchFamily="18" charset="0"/>
              </a:rPr>
              <a:t>Method </a:t>
            </a:r>
            <a:r>
              <a:rPr lang="en-US" altLang="zh-CN" dirty="0" err="1">
                <a:solidFill>
                  <a:srgbClr val="FF0000"/>
                </a:solidFill>
                <a:latin typeface="Times New Roman" panose="02020603050405020304" pitchFamily="18" charset="0"/>
                <a:cs typeface="Times New Roman" panose="02020603050405020304" pitchFamily="18" charset="0"/>
              </a:rPr>
              <a:t>strokeOval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GraphicsContext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draws ovals.</a:t>
            </a:r>
          </a:p>
          <a:p>
            <a:r>
              <a:rPr lang="en-US" altLang="zh-CN" dirty="0" err="1">
                <a:latin typeface="Times New Roman" panose="02020603050405020304" pitchFamily="18" charset="0"/>
                <a:cs typeface="Times New Roman" panose="02020603050405020304" pitchFamily="18" charset="0"/>
              </a:rPr>
              <a:t>Mehtod</a:t>
            </a:r>
            <a:r>
              <a:rPr lang="zh-CN" altLang="en-US" dirty="0">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strokeRect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GraphicsContext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draws rectangles.</a:t>
            </a:r>
          </a:p>
        </p:txBody>
      </p:sp>
    </p:spTree>
    <p:extLst>
      <p:ext uri="{BB962C8B-B14F-4D97-AF65-F5344CB8AC3E}">
        <p14:creationId xmlns:p14="http://schemas.microsoft.com/office/powerpoint/2010/main" val="422436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a:t>
            </a:r>
          </a:p>
        </p:txBody>
      </p:sp>
      <p:sp>
        <p:nvSpPr>
          <p:cNvPr id="30723" name="Text Placeholder 2"/>
          <p:cNvSpPr>
            <a:spLocks noGrp="1"/>
          </p:cNvSpPr>
          <p:nvPr>
            <p:ph type="body" idx="1"/>
          </p:nvPr>
        </p:nvSpPr>
        <p:spPr/>
        <p:txBody>
          <a:bodyPr/>
          <a:lstStyle/>
          <a:p>
            <a:pPr eaLnBrk="1" hangingPunct="1"/>
            <a:r>
              <a:rPr lang="en-US" altLang="zh-CN" dirty="0">
                <a:solidFill>
                  <a:srgbClr val="0000FF"/>
                </a:solidFill>
                <a:latin typeface="LucidaSansTypewriter" pitchFamily="49" charset="0"/>
                <a:ea typeface="宋体" pitchFamily="2" charset="-122"/>
              </a:rPr>
              <a:t>for</a:t>
            </a:r>
            <a:r>
              <a:rPr lang="en-US" altLang="zh-CN" b="1" dirty="0">
                <a:solidFill>
                  <a:srgbClr val="0000FF"/>
                </a:solidFill>
                <a:latin typeface="Times New Roman" pitchFamily="18" charset="0"/>
                <a:ea typeface="宋体" pitchFamily="2" charset="-122"/>
                <a:cs typeface="Times New Roman" pitchFamily="18" charset="0"/>
              </a:rPr>
              <a:t> repetition statement</a:t>
            </a:r>
          </a:p>
          <a:p>
            <a:pPr lvl="1" eaLnBrk="1" hangingPunct="1"/>
            <a:endParaRPr lang="en-US" altLang="zh-CN"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pic>
        <p:nvPicPr>
          <p:cNvPr id="5" name="Picture 1" descr="ch05imageslides_Page_09.png">
            <a:extLst>
              <a:ext uri="{FF2B5EF4-FFF2-40B4-BE49-F238E27FC236}">
                <a16:creationId xmlns:a16="http://schemas.microsoft.com/office/drawing/2014/main" id="{5B7E85FD-255A-DE49-9EE3-6926E1B3074F}"/>
              </a:ext>
            </a:extLst>
          </p:cNvPr>
          <p:cNvPicPr>
            <a:picLocks noGrp="1" noChangeAspect="1"/>
          </p:cNvPicPr>
          <p:nvPr isPhoto="1"/>
        </p:nvPicPr>
        <p:blipFill>
          <a:blip r:embed="rId3" cstate="print">
            <a:extLst>
              <a:ext uri="{28A0092B-C50C-407E-A947-70E740481C1C}">
                <a14:useLocalDpi xmlns:a14="http://schemas.microsoft.com/office/drawing/2010/main" val="0"/>
              </a:ext>
            </a:extLst>
          </a:blip>
          <a:srcRect/>
          <a:stretch>
            <a:fillRect/>
          </a:stretch>
        </p:blipFill>
        <p:spPr bwMode="auto">
          <a:xfrm>
            <a:off x="423746" y="16764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ch05imageslides_Page_12.png"/>
          <p:cNvPicPr>
            <a:picLocks noGrp="1" noChangeAspect="1"/>
          </p:cNvPicPr>
          <p:nvPr isPhoto="1"/>
        </p:nvPicPr>
        <p:blipFill rotWithShape="1">
          <a:blip r:embed="rId3">
            <a:extLst>
              <a:ext uri="{28A0092B-C50C-407E-A947-70E740481C1C}">
                <a14:useLocalDpi xmlns:a14="http://schemas.microsoft.com/office/drawing/2010/main" val="0"/>
              </a:ext>
            </a:extLst>
          </a:blip>
          <a:srcRect r="19688" b="39691"/>
          <a:stretch/>
        </p:blipFill>
        <p:spPr bwMode="auto">
          <a:xfrm>
            <a:off x="0" y="652463"/>
            <a:ext cx="8931618"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24B5A1"/>
                </a:solidFill>
                <a:latin typeface="Arial"/>
              </a:rPr>
              <a:t>5.3  </a:t>
            </a:r>
            <a:r>
              <a:rPr lang="en-US">
                <a:solidFill>
                  <a:srgbClr val="3380E6"/>
                </a:solidFill>
                <a:latin typeface="Lucida Console"/>
              </a:rPr>
              <a:t>for</a:t>
            </a:r>
            <a:r>
              <a:rPr lang="en-US">
                <a:solidFill>
                  <a:srgbClr val="3380E6"/>
                </a:solidFill>
                <a:latin typeface="Arial"/>
              </a:rPr>
              <a:t> Repetition Statement (Cont.)</a:t>
            </a:r>
          </a:p>
        </p:txBody>
      </p:sp>
      <p:sp>
        <p:nvSpPr>
          <p:cNvPr id="43011" name="Text Placeholder 2"/>
          <p:cNvSpPr>
            <a:spLocks noGrp="1"/>
          </p:cNvSpPr>
          <p:nvPr>
            <p:ph type="body" idx="1"/>
          </p:nvPr>
        </p:nvSpPr>
        <p:spPr/>
        <p:txBody>
          <a:bodyPr/>
          <a:lstStyle/>
          <a:p>
            <a:pPr eaLnBrk="1" hangingPunct="1"/>
            <a:r>
              <a:rPr lang="en-US" altLang="zh-CN" dirty="0">
                <a:solidFill>
                  <a:srgbClr val="000000"/>
                </a:solidFill>
                <a:latin typeface="Times New Roman" pitchFamily="18" charset="0"/>
                <a:ea typeface="宋体" pitchFamily="2" charset="-122"/>
              </a:rPr>
              <a:t>The general format of the </a:t>
            </a:r>
            <a:r>
              <a:rPr lang="en-US" altLang="zh-CN" dirty="0">
                <a:solidFill>
                  <a:srgbClr val="000000"/>
                </a:solidFill>
                <a:latin typeface="Lucida Console" pitchFamily="49" charset="0"/>
                <a:ea typeface="宋体" pitchFamily="2" charset="-122"/>
              </a:rPr>
              <a:t>for</a:t>
            </a:r>
            <a:r>
              <a:rPr lang="en-US" altLang="zh-CN" dirty="0">
                <a:solidFill>
                  <a:srgbClr val="000000"/>
                </a:solidFill>
                <a:latin typeface="Times New Roman" pitchFamily="18" charset="0"/>
                <a:ea typeface="宋体" pitchFamily="2" charset="-122"/>
              </a:rPr>
              <a:t> statement is </a:t>
            </a:r>
          </a:p>
          <a:p>
            <a:pPr lvl="2" eaLnBrk="1" hangingPunct="1">
              <a:buFont typeface="Wingdings 2" pitchFamily="18" charset="2"/>
              <a:buNone/>
            </a:pPr>
            <a:r>
              <a:rPr lang="en-US" altLang="zh-CN" dirty="0">
                <a:solidFill>
                  <a:srgbClr val="0000FF"/>
                </a:solidFill>
                <a:latin typeface="Lucida Console" pitchFamily="49" charset="0"/>
                <a:ea typeface="宋体" pitchFamily="2" charset="-122"/>
              </a:rPr>
              <a:t>	for</a:t>
            </a:r>
            <a:r>
              <a:rPr lang="en-US" altLang="zh-CN" dirty="0">
                <a:solidFill>
                  <a:srgbClr val="000000"/>
                </a:solidFill>
                <a:latin typeface="Lucida Console" pitchFamily="49" charset="0"/>
                <a:ea typeface="宋体" pitchFamily="2" charset="-122"/>
              </a:rPr>
              <a:t> ( </a:t>
            </a:r>
            <a:r>
              <a:rPr lang="en-US" altLang="zh-CN" i="1" dirty="0">
                <a:solidFill>
                  <a:srgbClr val="000000"/>
                </a:solidFill>
                <a:latin typeface="AGaramond" pitchFamily="18" charset="0"/>
                <a:ea typeface="宋体" pitchFamily="2" charset="-122"/>
              </a:rPr>
              <a:t>initialization</a:t>
            </a:r>
            <a:r>
              <a:rPr lang="en-US" altLang="zh-CN" i="1" dirty="0">
                <a:solidFill>
                  <a:srgbClr val="000000"/>
                </a:solidFill>
                <a:latin typeface="Lucida Console" pitchFamily="49" charset="0"/>
                <a:ea typeface="宋体" pitchFamily="2" charset="-122"/>
              </a:rPr>
              <a:t>; </a:t>
            </a:r>
            <a:r>
              <a:rPr lang="en-US" altLang="zh-CN" i="1" dirty="0" err="1">
                <a:solidFill>
                  <a:srgbClr val="000000"/>
                </a:solidFill>
                <a:latin typeface="AGaramond" pitchFamily="18" charset="0"/>
                <a:ea typeface="宋体" pitchFamily="2" charset="-122"/>
              </a:rPr>
              <a:t>loopContinuationCondition</a:t>
            </a:r>
            <a:r>
              <a:rPr lang="en-US" altLang="zh-CN" i="1" dirty="0">
                <a:solidFill>
                  <a:srgbClr val="000000"/>
                </a:solidFill>
                <a:latin typeface="Lucida Console" pitchFamily="49" charset="0"/>
                <a:ea typeface="宋体" pitchFamily="2" charset="-122"/>
              </a:rPr>
              <a:t>; </a:t>
            </a:r>
            <a:r>
              <a:rPr lang="en-US" altLang="zh-CN" i="1" dirty="0">
                <a:solidFill>
                  <a:srgbClr val="000000"/>
                </a:solidFill>
                <a:latin typeface="AGaramond" pitchFamily="18" charset="0"/>
                <a:ea typeface="宋体" pitchFamily="2" charset="-122"/>
              </a:rPr>
              <a:t>increment</a:t>
            </a:r>
            <a:r>
              <a:rPr lang="en-US" altLang="zh-CN" i="1" dirty="0">
                <a:solidFill>
                  <a:srgbClr val="000000"/>
                </a:solidFill>
                <a:latin typeface="Lucida Console" pitchFamily="49" charset="0"/>
                <a:ea typeface="宋体" pitchFamily="2" charset="-122"/>
              </a:rPr>
              <a:t> ) </a:t>
            </a:r>
            <a:br>
              <a:rPr lang="en-US" altLang="zh-CN" i="1" dirty="0">
                <a:solidFill>
                  <a:srgbClr val="000000"/>
                </a:solidFill>
                <a:latin typeface="Lucida Console" pitchFamily="49" charset="0"/>
                <a:ea typeface="宋体" pitchFamily="2" charset="-122"/>
              </a:rPr>
            </a:br>
            <a:r>
              <a:rPr lang="en-US" altLang="zh-CN" i="1" dirty="0">
                <a:solidFill>
                  <a:srgbClr val="000000"/>
                </a:solidFill>
                <a:latin typeface="Lucida Console" pitchFamily="49" charset="0"/>
                <a:ea typeface="宋体" pitchFamily="2" charset="-122"/>
              </a:rPr>
              <a:t>   </a:t>
            </a:r>
            <a:r>
              <a:rPr lang="en-US" altLang="zh-CN" i="1" dirty="0">
                <a:solidFill>
                  <a:srgbClr val="000000"/>
                </a:solidFill>
                <a:latin typeface="AGaramond" pitchFamily="18" charset="0"/>
                <a:ea typeface="宋体" pitchFamily="2" charset="-122"/>
              </a:rPr>
              <a:t>statement</a:t>
            </a:r>
          </a:p>
          <a:p>
            <a:pPr lvl="1" eaLnBrk="1" hangingPunct="1"/>
            <a:r>
              <a:rPr lang="en-US" altLang="zh-CN" dirty="0">
                <a:solidFill>
                  <a:srgbClr val="000000"/>
                </a:solidFill>
                <a:latin typeface="Times New Roman" pitchFamily="18" charset="0"/>
                <a:ea typeface="宋体" pitchFamily="2" charset="-122"/>
              </a:rPr>
              <a:t>the </a:t>
            </a:r>
            <a:r>
              <a:rPr lang="en-US" altLang="zh-CN" sz="2100" i="1" dirty="0">
                <a:solidFill>
                  <a:srgbClr val="0000FF"/>
                </a:solidFill>
                <a:latin typeface="Lucida Console" pitchFamily="49" charset="0"/>
                <a:ea typeface="宋体" pitchFamily="2" charset="-122"/>
              </a:rPr>
              <a:t>initialization</a:t>
            </a:r>
            <a:r>
              <a:rPr lang="en-US" altLang="zh-CN" i="1"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expression names the loop’s control variable and optionally provides its initial value</a:t>
            </a:r>
          </a:p>
          <a:p>
            <a:pPr lvl="1" eaLnBrk="1" hangingPunct="1"/>
            <a:r>
              <a:rPr lang="en-US" altLang="zh-CN" sz="2100" i="1" dirty="0" err="1">
                <a:solidFill>
                  <a:srgbClr val="0000FF"/>
                </a:solidFill>
                <a:latin typeface="Lucida Console" pitchFamily="49" charset="0"/>
                <a:ea typeface="宋体" pitchFamily="2" charset="-122"/>
              </a:rPr>
              <a:t>loopContinuationCondition</a:t>
            </a:r>
            <a:r>
              <a:rPr lang="en-US" altLang="zh-CN" sz="2100" i="1" dirty="0">
                <a:solidFill>
                  <a:srgbClr val="0000FF"/>
                </a:solidFill>
                <a:latin typeface="Lucida Console" pitchFamily="49" charset="0"/>
                <a:ea typeface="宋体" pitchFamily="2" charset="-122"/>
              </a:rPr>
              <a:t> </a:t>
            </a:r>
            <a:r>
              <a:rPr lang="en-US" altLang="zh-CN" dirty="0">
                <a:solidFill>
                  <a:srgbClr val="000000"/>
                </a:solidFill>
                <a:latin typeface="Times New Roman" pitchFamily="18" charset="0"/>
                <a:ea typeface="宋体" pitchFamily="2" charset="-122"/>
              </a:rPr>
              <a:t>determines whether the loop should continue executing </a:t>
            </a:r>
          </a:p>
          <a:p>
            <a:pPr lvl="1" eaLnBrk="1" hangingPunct="1"/>
            <a:r>
              <a:rPr lang="en-US" altLang="zh-CN" sz="2100" i="1" dirty="0">
                <a:solidFill>
                  <a:srgbClr val="0000FF"/>
                </a:solidFill>
                <a:latin typeface="Lucida Console" pitchFamily="49" charset="0"/>
                <a:ea typeface="宋体" pitchFamily="2" charset="-122"/>
              </a:rPr>
              <a:t>increment</a:t>
            </a:r>
            <a:r>
              <a:rPr lang="en-US" altLang="zh-CN" i="1" dirty="0">
                <a:solidFill>
                  <a:srgbClr val="000000"/>
                </a:solidFill>
                <a:latin typeface="Times New Roman" pitchFamily="18" charset="0"/>
                <a:ea typeface="宋体" pitchFamily="2" charset="-122"/>
              </a:rPr>
              <a:t> </a:t>
            </a:r>
            <a:r>
              <a:rPr lang="en-US" altLang="zh-CN" dirty="0">
                <a:solidFill>
                  <a:srgbClr val="000000"/>
                </a:solidFill>
                <a:latin typeface="Times New Roman" pitchFamily="18" charset="0"/>
                <a:ea typeface="宋体" pitchFamily="2" charset="-122"/>
              </a:rPr>
              <a:t>modifies the control variable’s value (possibly an increment or decrement), so that the loop-continuation condition eventually becomes false. </a:t>
            </a:r>
          </a:p>
          <a:p>
            <a:pPr eaLnBrk="1" hangingPunct="1"/>
            <a:r>
              <a:rPr lang="en-US" altLang="zh-CN" dirty="0">
                <a:solidFill>
                  <a:srgbClr val="000000"/>
                </a:solidFill>
                <a:latin typeface="Times New Roman" pitchFamily="18" charset="0"/>
                <a:ea typeface="宋体" pitchFamily="2" charset="-122"/>
              </a:rPr>
              <a:t>The two semicolons in the </a:t>
            </a:r>
            <a:r>
              <a:rPr lang="en-US" altLang="zh-CN" dirty="0">
                <a:solidFill>
                  <a:srgbClr val="000000"/>
                </a:solidFill>
                <a:latin typeface="Lucida Console" pitchFamily="49" charset="0"/>
                <a:ea typeface="宋体" pitchFamily="2" charset="-122"/>
              </a:rPr>
              <a:t>for</a:t>
            </a:r>
            <a:r>
              <a:rPr lang="en-US" altLang="zh-CN" dirty="0">
                <a:solidFill>
                  <a:srgbClr val="000000"/>
                </a:solidFill>
                <a:latin typeface="Times New Roman" pitchFamily="18" charset="0"/>
                <a:ea typeface="宋体" pitchFamily="2" charset="-122"/>
              </a:rPr>
              <a:t> header are required.</a:t>
            </a:r>
          </a:p>
          <a:p>
            <a:pPr eaLnBrk="1" hangingPunct="1"/>
            <a:r>
              <a:rPr lang="en-US" altLang="zh-CN" sz="2800" dirty="0">
                <a:solidFill>
                  <a:srgbClr val="000000"/>
                </a:solidFill>
                <a:latin typeface="Times New Roman" pitchFamily="18" charset="0"/>
                <a:ea typeface="宋体" pitchFamily="2" charset="-122"/>
              </a:rPr>
              <a:t>All three expressions in a </a:t>
            </a:r>
            <a:r>
              <a:rPr lang="en-US" altLang="zh-CN" sz="2800" dirty="0">
                <a:solidFill>
                  <a:srgbClr val="000000"/>
                </a:solidFill>
                <a:latin typeface="Lucida Console" pitchFamily="49" charset="0"/>
                <a:ea typeface="宋体" pitchFamily="2" charset="-122"/>
              </a:rPr>
              <a:t>for</a:t>
            </a:r>
            <a:r>
              <a:rPr lang="en-US" altLang="zh-CN" sz="2800" dirty="0">
                <a:solidFill>
                  <a:srgbClr val="000000"/>
                </a:solidFill>
                <a:latin typeface="Times New Roman" pitchFamily="18" charset="0"/>
                <a:ea typeface="宋体" pitchFamily="2" charset="-122"/>
              </a:rPr>
              <a:t> header are </a:t>
            </a:r>
            <a:r>
              <a:rPr lang="en-US" altLang="zh-CN" sz="2800" dirty="0">
                <a:solidFill>
                  <a:srgbClr val="FF0000"/>
                </a:solidFill>
                <a:latin typeface="Times New Roman" pitchFamily="18" charset="0"/>
                <a:ea typeface="宋体" pitchFamily="2" charset="-122"/>
              </a:rPr>
              <a:t>optional</a:t>
            </a:r>
            <a:r>
              <a:rPr lang="en-US" altLang="zh-CN" sz="2800" dirty="0">
                <a:solidFill>
                  <a:srgbClr val="000000"/>
                </a:solidFill>
                <a:latin typeface="Times New Roman" pitchFamily="18" charset="0"/>
                <a:ea typeface="宋体" pitchFamily="2" charset="-122"/>
              </a:rPr>
              <a:t>. </a:t>
            </a:r>
          </a:p>
          <a:p>
            <a:pPr eaLnBrk="1" hangingPunct="1"/>
            <a:endParaRPr lang="en-US" altLang="zh-CN" dirty="0">
              <a:solidFill>
                <a:srgbClr val="000000"/>
              </a:solidFill>
              <a:latin typeface="Times New Roman" pitchFamily="18" charset="0"/>
              <a:ea typeface="宋体" pitchFamily="2" charset="-122"/>
            </a:endParaRPr>
          </a:p>
        </p:txBody>
      </p:sp>
      <p:sp>
        <p:nvSpPr>
          <p:cNvPr id="4" name="Footer Placeholder 3"/>
          <p:cNvSpPr>
            <a:spLocks noGrp="1"/>
          </p:cNvSpPr>
          <p:nvPr>
            <p:ph type="ftr" sz="quarter" idx="11"/>
          </p:nvPr>
        </p:nvSpPr>
        <p:spPr/>
        <p:txBody>
          <a:bodyPr/>
          <a:lstStyle/>
          <a:p>
            <a:pPr>
              <a:defRP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CCE8C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434</TotalTime>
  <Words>1658</Words>
  <Application>Microsoft Macintosh PowerPoint</Application>
  <PresentationFormat>全屏显示(4:3)</PresentationFormat>
  <Paragraphs>177</Paragraphs>
  <Slides>66</Slides>
  <Notes>44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66</vt:i4>
      </vt:variant>
    </vt:vector>
  </HeadingPairs>
  <TitlesOfParts>
    <vt:vector size="83" baseType="lpstr">
      <vt:lpstr>黑体</vt:lpstr>
      <vt:lpstr>宋体</vt:lpstr>
      <vt:lpstr>Microsoft YaHei</vt:lpstr>
      <vt:lpstr>AGaramond</vt:lpstr>
      <vt:lpstr>AGaramond Bold</vt:lpstr>
      <vt:lpstr>Goudy Sans Medium</vt:lpstr>
      <vt:lpstr>LucidaSansTypewriter</vt:lpstr>
      <vt:lpstr>Arial</vt:lpstr>
      <vt:lpstr>Calibri</vt:lpstr>
      <vt:lpstr>Lucida Console</vt:lpstr>
      <vt:lpstr>Lucida Sans Unicode</vt:lpstr>
      <vt:lpstr>Times New Roman</vt:lpstr>
      <vt:lpstr>Verdana</vt:lpstr>
      <vt:lpstr>Wingdings</vt:lpstr>
      <vt:lpstr>Wingdings 2</vt:lpstr>
      <vt:lpstr>Wingdings 3</vt:lpstr>
      <vt:lpstr>Concourse</vt:lpstr>
      <vt:lpstr>Chapter 5 Control Statements: Part 2</vt:lpstr>
      <vt:lpstr>PowerPoint 演示文稿</vt:lpstr>
      <vt:lpstr>5.1  Introduction</vt:lpstr>
      <vt:lpstr>5.2  Essentials of Counter-Controlled Repetition</vt:lpstr>
      <vt:lpstr>PowerPoint 演示文稿</vt:lpstr>
      <vt:lpstr>PowerPoint 演示文稿</vt:lpstr>
      <vt:lpstr>5.3  for Repetition Statement</vt:lpstr>
      <vt:lpstr>PowerPoint 演示文稿</vt:lpstr>
      <vt:lpstr>5.3  for Repetition Statement (Cont.)</vt:lpstr>
      <vt:lpstr>5.3  for Repetition Statement (Cont.)</vt:lpstr>
      <vt:lpstr>PowerPoint 演示文稿</vt:lpstr>
      <vt:lpstr>PowerPoint 演示文稿</vt:lpstr>
      <vt:lpstr>5.3  for Repetition Statement (Cont.)</vt:lpstr>
      <vt:lpstr>5.4  Examples Using the for Statement (Cont.)</vt:lpstr>
      <vt:lpstr>5.4  Examples Using the for Statement (Cont.)</vt:lpstr>
      <vt:lpstr>PowerPoint 演示文稿</vt:lpstr>
      <vt:lpstr>PowerPoint 演示文稿</vt:lpstr>
      <vt:lpstr>5.4  Examples Using the for Statement (Cont.)</vt:lpstr>
      <vt:lpstr>5.4  Examples Using the for Statement (Cont.)</vt:lpstr>
      <vt:lpstr>5.4  Examples Using the for Statement (Cont.)</vt:lpstr>
      <vt:lpstr>PowerPoint 演示文稿</vt:lpstr>
      <vt:lpstr>5.5  do…while Repetition Statement</vt:lpstr>
      <vt:lpstr>PowerPoint 演示文稿</vt:lpstr>
      <vt:lpstr>5.6  switch Multiple-Selection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5.6  switch Multiple-Selection Statement (Cont.)</vt:lpstr>
      <vt:lpstr>5.6  switch Multiple-Selection Statement (Cont.)</vt:lpstr>
      <vt:lpstr>5.6  switch Multiple-Selection Statement (Cont.)</vt:lpstr>
      <vt:lpstr>5.6  switch Multiple-Selection Statement (Cont.)</vt:lpstr>
      <vt:lpstr>5.7  Strings in switch Statements</vt:lpstr>
      <vt:lpstr>PowerPoint 演示文稿</vt:lpstr>
      <vt:lpstr>PowerPoint 演示文稿</vt:lpstr>
      <vt:lpstr>5.8  break and continue Statements </vt:lpstr>
      <vt:lpstr>PowerPoint 演示文稿</vt:lpstr>
      <vt:lpstr>5.8  break and continue Statements  (Cont.)</vt:lpstr>
      <vt:lpstr>PowerPoint 演示文稿</vt:lpstr>
      <vt:lpstr>5.9  Logical Operators</vt:lpstr>
      <vt:lpstr>5.9  Logical Operators (Cont.)</vt:lpstr>
      <vt:lpstr>PowerPoint 演示文稿</vt:lpstr>
      <vt:lpstr>5.9  Logical Operators (Cont.)</vt:lpstr>
      <vt:lpstr>PowerPoint 演示文稿</vt:lpstr>
      <vt:lpstr>PowerPoint 演示文稿</vt:lpstr>
      <vt:lpstr>PowerPoint 演示文稿</vt:lpstr>
      <vt:lpstr>PowerPoint 演示文稿</vt:lpstr>
      <vt:lpstr>PowerPoint 演示文稿</vt:lpstr>
      <vt:lpstr>5.10  Structured Programming Summary</vt:lpstr>
      <vt:lpstr>PowerPoint 演示文稿</vt:lpstr>
      <vt:lpstr>PowerPoint 演示文稿</vt:lpstr>
      <vt:lpstr>5.11  (Optional) GUI and Graphics Case Study: Drawing Rectangles and Ovals</vt:lpstr>
      <vt:lpstr>5.11  (Optional) GUI and Graphics Case Study: Drawing Rectangles and Ovals(Cont.)</vt:lpstr>
      <vt:lpstr>5.11  (Optional) GUI and Graphics Case Study: Drawing Rectangles and Ovals (Cont.)</vt:lpstr>
      <vt:lpstr>PowerPoint 演示文稿</vt:lpstr>
      <vt:lpstr>PowerPoint 演示文稿</vt:lpstr>
      <vt:lpstr>PowerPoint 演示文稿</vt:lpstr>
      <vt:lpstr>5.11  (Optional) GUI and Graphics Case Study: Drawing Rectangles and Ovals (Cont.)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Statements: Part 2</dc:title>
  <dc:creator>paul</dc:creator>
  <cp:lastModifiedBy>Microsoft Office 用户</cp:lastModifiedBy>
  <cp:revision>72</cp:revision>
  <dcterms:created xsi:type="dcterms:W3CDTF">2009-05-05T16:55:41Z</dcterms:created>
  <dcterms:modified xsi:type="dcterms:W3CDTF">2020-02-19T01:08:05Z</dcterms:modified>
</cp:coreProperties>
</file>